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58" r:id="rId3"/>
    <p:sldId id="359" r:id="rId4"/>
    <p:sldId id="366" r:id="rId5"/>
    <p:sldId id="292" r:id="rId6"/>
    <p:sldId id="389" r:id="rId7"/>
    <p:sldId id="259" r:id="rId8"/>
    <p:sldId id="393" r:id="rId9"/>
    <p:sldId id="399" r:id="rId10"/>
    <p:sldId id="403" r:id="rId11"/>
    <p:sldId id="497" r:id="rId12"/>
    <p:sldId id="265" r:id="rId13"/>
    <p:sldId id="273" r:id="rId14"/>
    <p:sldId id="267" r:id="rId15"/>
    <p:sldId id="269" r:id="rId16"/>
    <p:sldId id="271" r:id="rId17"/>
    <p:sldId id="408" r:id="rId18"/>
    <p:sldId id="521" r:id="rId19"/>
    <p:sldId id="279" r:id="rId20"/>
    <p:sldId id="520" r:id="rId21"/>
    <p:sldId id="280" r:id="rId22"/>
    <p:sldId id="452"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84371" autoAdjust="0"/>
  </p:normalViewPr>
  <p:slideViewPr>
    <p:cSldViewPr snapToGrid="0">
      <p:cViewPr>
        <p:scale>
          <a:sx n="100" d="100"/>
          <a:sy n="100" d="100"/>
        </p:scale>
        <p:origin x="894" y="3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t>Framework</a:t>
          </a:r>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400" dirty="0"/>
            <a:t>Integrate</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4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42C8D934-0238-9E4E-9F2F-5F647A5CCDDB}">
      <dgm:prSet phldrT="[Text]" custT="1"/>
      <dgm:spPr/>
      <dgm:t>
        <a:bodyPr/>
        <a:lstStyle/>
        <a:p>
          <a:r>
            <a:rPr lang="en-US" sz="2000" dirty="0"/>
            <a:t>general class of Constrained-Problems</a:t>
          </a:r>
        </a:p>
      </dgm:t>
    </dgm:pt>
    <dgm:pt modelId="{608C964A-85FA-CD4A-8FC0-909D0BA8E64D}" type="parTrans" cxnId="{EDD00EF6-D676-C847-A3DF-6A202EDF9F53}">
      <dgm:prSet/>
      <dgm:spPr/>
      <dgm:t>
        <a:bodyPr/>
        <a:lstStyle/>
        <a:p>
          <a:endParaRPr lang="en-US"/>
        </a:p>
      </dgm:t>
    </dgm:pt>
    <dgm:pt modelId="{533CCF5C-4874-0E43-9D85-589624FF33E7}" type="sibTrans" cxnId="{EDD00EF6-D676-C847-A3DF-6A202EDF9F53}">
      <dgm:prSet/>
      <dgm:spPr/>
      <dgm:t>
        <a:bodyPr/>
        <a:lstStyle/>
        <a:p>
          <a:endParaRPr lang="en-US"/>
        </a:p>
      </dgm:t>
    </dgm:pt>
    <dgm:pt modelId="{EFCEF2A2-FAE3-084F-A1EB-DC9AAE4781AE}">
      <dgm:prSet phldrT="[Text]" custT="1"/>
      <dgm:spPr/>
      <dgm:t>
        <a:bodyPr/>
        <a:lstStyle/>
        <a:p>
          <a:r>
            <a:rPr lang="en-US" sz="1400" dirty="0"/>
            <a:t>Spatial organization</a:t>
          </a:r>
        </a:p>
      </dgm:t>
    </dgm:pt>
    <dgm:pt modelId="{238B3C6D-9BBE-9144-981E-5D0A654A34FB}" type="parTrans" cxnId="{08DDEB59-25F1-4A4C-9449-5ABD48AF323C}">
      <dgm:prSet/>
      <dgm:spPr/>
      <dgm:t>
        <a:bodyPr/>
        <a:lstStyle/>
        <a:p>
          <a:endParaRPr lang="en-US"/>
        </a:p>
      </dgm:t>
    </dgm:pt>
    <dgm:pt modelId="{4CF54AB9-791A-E445-BB45-47AB479EF2B6}" type="sibTrans" cxnId="{08DDEB59-25F1-4A4C-9449-5ABD48AF323C}">
      <dgm:prSet/>
      <dgm:spPr/>
      <dgm:t>
        <a:bodyPr/>
        <a:lstStyle/>
        <a:p>
          <a:endParaRPr lang="en-US"/>
        </a:p>
      </dgm:t>
    </dgm:pt>
    <dgm:pt modelId="{D9D86F94-E409-394E-A349-40F1755EF3DC}">
      <dgm:prSet phldrT="[Text]" custT="1"/>
      <dgm:spPr/>
      <dgm:t>
        <a:bodyPr/>
        <a:lstStyle/>
        <a:p>
          <a:r>
            <a:rPr lang="en-US" sz="1400" dirty="0"/>
            <a:t>Parcellation-Massing</a:t>
          </a:r>
        </a:p>
      </dgm:t>
    </dgm:pt>
    <dgm:pt modelId="{8F0BE8F8-564D-9C44-AD2E-1C730762AB85}" type="parTrans" cxnId="{4F5FD831-F78B-9547-AAE2-DE03DC615656}">
      <dgm:prSet/>
      <dgm:spPr/>
      <dgm:t>
        <a:bodyPr/>
        <a:lstStyle/>
        <a:p>
          <a:endParaRPr lang="en-US"/>
        </a:p>
      </dgm:t>
    </dgm:pt>
    <dgm:pt modelId="{F7136FA0-B907-6D47-A637-8FC84AA1766F}" type="sibTrans" cxnId="{4F5FD831-F78B-9547-AAE2-DE03DC615656}">
      <dgm:prSet/>
      <dgm:spPr/>
      <dgm:t>
        <a:bodyPr/>
        <a:lstStyle/>
        <a:p>
          <a:endParaRPr lang="en-US"/>
        </a:p>
      </dgm:t>
    </dgm:pt>
    <dgm:pt modelId="{07774178-1D94-9844-9032-115D93BDE532}">
      <dgm:prSet phldrT="[Text]" custT="1"/>
      <dgm:spPr/>
      <dgm:t>
        <a:bodyPr/>
        <a:lstStyle/>
        <a:p>
          <a:r>
            <a:rPr lang="en-US" sz="1400" dirty="0"/>
            <a:t>Site Feasibility Study</a:t>
          </a:r>
        </a:p>
      </dgm:t>
    </dgm:pt>
    <dgm:pt modelId="{F56FB279-5863-B14B-84EB-1A4B192A64BC}" type="parTrans" cxnId="{A607EA0A-66DD-1147-8221-4B35CB65292D}">
      <dgm:prSet/>
      <dgm:spPr/>
      <dgm:t>
        <a:bodyPr/>
        <a:lstStyle/>
        <a:p>
          <a:endParaRPr lang="en-US"/>
        </a:p>
      </dgm:t>
    </dgm:pt>
    <dgm:pt modelId="{8D72554D-9C91-794F-A23D-15C54986C768}" type="sibTrans" cxnId="{A607EA0A-66DD-1147-8221-4B35CB65292D}">
      <dgm:prSet/>
      <dgm:spPr/>
      <dgm:t>
        <a:bodyPr/>
        <a:lstStyle/>
        <a:p>
          <a:endParaRPr lang="en-US"/>
        </a:p>
      </dgm:t>
    </dgm:pt>
    <dgm:pt modelId="{272914F0-7221-C446-9049-69C20478593E}">
      <dgm:prSet phldrT="[Text]" custT="1"/>
      <dgm:spPr/>
      <dgm:t>
        <a:bodyPr/>
        <a:lstStyle/>
        <a:p>
          <a:pPr>
            <a:buFont typeface="+mj-lt"/>
            <a:buAutoNum type="arabicPeriod"/>
          </a:pPr>
          <a:r>
            <a:rPr lang="en-US" sz="1400" dirty="0"/>
            <a:t>Spatial Networks</a:t>
          </a:r>
        </a:p>
      </dgm:t>
    </dgm:pt>
    <dgm:pt modelId="{EEBE394B-ADD6-E740-A575-FC20BCF042CF}" type="parTrans" cxnId="{08FAC806-FC7E-8141-B9F6-1141C6859225}">
      <dgm:prSet/>
      <dgm:spPr/>
      <dgm:t>
        <a:bodyPr/>
        <a:lstStyle/>
        <a:p>
          <a:endParaRPr lang="en-US"/>
        </a:p>
      </dgm:t>
    </dgm:pt>
    <dgm:pt modelId="{82BDB430-7C38-5D42-A626-4CF3F6D02918}" type="sibTrans" cxnId="{08FAC806-FC7E-8141-B9F6-1141C6859225}">
      <dgm:prSet/>
      <dgm:spPr/>
      <dgm:t>
        <a:bodyPr/>
        <a:lstStyle/>
        <a:p>
          <a:endParaRPr lang="en-US"/>
        </a:p>
      </dgm:t>
    </dgm:pt>
    <dgm:pt modelId="{B51B0717-9CFD-7548-A2AC-C94BC72485D9}">
      <dgm:prSet phldrT="[Text]" custT="1"/>
      <dgm:spPr/>
      <dgm:t>
        <a:bodyPr/>
        <a:lstStyle/>
        <a:p>
          <a:r>
            <a:rPr lang="en-US" sz="1400" dirty="0"/>
            <a:t>Floor</a:t>
          </a:r>
        </a:p>
      </dgm:t>
    </dgm:pt>
    <dgm:pt modelId="{BF4ECE17-6956-4D41-A678-65DB14D74FB3}" type="parTrans" cxnId="{7C5D2191-8318-FC46-858D-92CFBCA2E9A7}">
      <dgm:prSet/>
      <dgm:spPr/>
      <dgm:t>
        <a:bodyPr/>
        <a:lstStyle/>
        <a:p>
          <a:endParaRPr lang="en-US"/>
        </a:p>
      </dgm:t>
    </dgm:pt>
    <dgm:pt modelId="{BE72AFB4-2026-9F42-B328-5D3988CCEEB2}" type="sibTrans" cxnId="{7C5D2191-8318-FC46-858D-92CFBCA2E9A7}">
      <dgm:prSet/>
      <dgm:spPr/>
      <dgm:t>
        <a:bodyPr/>
        <a:lstStyle/>
        <a:p>
          <a:endParaRPr lang="en-US"/>
        </a:p>
      </dgm:t>
    </dgm:pt>
    <dgm:pt modelId="{BF62E627-638F-424C-8927-EC7021EF36E7}">
      <dgm:prSet phldrT="[Text]" custT="1"/>
      <dgm:spPr/>
      <dgm:t>
        <a:bodyPr/>
        <a:lstStyle/>
        <a:p>
          <a:r>
            <a:rPr lang="en-US" sz="1400" dirty="0"/>
            <a:t>Site</a:t>
          </a:r>
        </a:p>
      </dgm:t>
    </dgm:pt>
    <dgm:pt modelId="{074F78A8-981A-9A4C-98F4-96B6AB08EA65}" type="parTrans" cxnId="{54539E9B-103C-7345-8FF7-F7D2C9CCB737}">
      <dgm:prSet/>
      <dgm:spPr/>
      <dgm:t>
        <a:bodyPr/>
        <a:lstStyle/>
        <a:p>
          <a:endParaRPr lang="en-US"/>
        </a:p>
      </dgm:t>
    </dgm:pt>
    <dgm:pt modelId="{2CB65E90-0DB7-6E44-BD5F-E11BD65BEFD5}" type="sibTrans" cxnId="{54539E9B-103C-7345-8FF7-F7D2C9CCB737}">
      <dgm:prSet/>
      <dgm:spPr/>
      <dgm:t>
        <a:bodyPr/>
        <a:lstStyle/>
        <a:p>
          <a:endParaRPr lang="en-US"/>
        </a:p>
      </dgm:t>
    </dgm:pt>
    <dgm:pt modelId="{32683FD6-1C59-F947-8DCE-EF7C0AFDCF03}">
      <dgm:prSet phldrT="[Text]" custT="1"/>
      <dgm:spPr/>
      <dgm:t>
        <a:bodyPr/>
        <a:lstStyle/>
        <a:p>
          <a:r>
            <a:rPr lang="en-US" sz="1400" dirty="0"/>
            <a:t>City-Blocks</a:t>
          </a:r>
        </a:p>
      </dgm:t>
    </dgm:pt>
    <dgm:pt modelId="{88FF9F44-21A2-3244-9B4B-62887C3A471E}" type="parTrans" cxnId="{D153DD89-FEF9-4F44-81F1-338A378838FF}">
      <dgm:prSet/>
      <dgm:spPr/>
      <dgm:t>
        <a:bodyPr/>
        <a:lstStyle/>
        <a:p>
          <a:endParaRPr lang="en-US"/>
        </a:p>
      </dgm:t>
    </dgm:pt>
    <dgm:pt modelId="{AE3D02B1-2A8E-4F48-8581-317E6FBF56F3}" type="sibTrans" cxnId="{D153DD89-FEF9-4F44-81F1-338A378838FF}">
      <dgm:prSet/>
      <dgm:spPr/>
      <dgm:t>
        <a:bodyPr/>
        <a:lstStyle/>
        <a:p>
          <a:endParaRPr lang="en-US"/>
        </a:p>
      </dgm:t>
    </dgm:pt>
    <dgm:pt modelId="{8CAA2C5B-2170-C541-88BA-BAC747A7BB00}">
      <dgm:prSet phldrT="[Text]" custT="1"/>
      <dgm:spPr/>
      <dgm:t>
        <a:bodyPr/>
        <a:lstStyle/>
        <a:p>
          <a:r>
            <a:rPr lang="en-US" sz="2000" dirty="0"/>
            <a:t>employed in numerous design processes, across scales</a:t>
          </a:r>
        </a:p>
      </dgm:t>
    </dgm:pt>
    <dgm:pt modelId="{0CA97B69-3744-0347-A726-CCD6CB10D315}" type="sibTrans" cxnId="{8CB3A959-76F7-534D-8780-68E6C33CA200}">
      <dgm:prSet/>
      <dgm:spPr/>
      <dgm:t>
        <a:bodyPr/>
        <a:lstStyle/>
        <a:p>
          <a:endParaRPr lang="en-US"/>
        </a:p>
      </dgm:t>
    </dgm:pt>
    <dgm:pt modelId="{6A9875DE-294F-8648-81F6-6C1D7F9F20A6}" type="parTrans" cxnId="{8CB3A959-76F7-534D-8780-68E6C33CA200}">
      <dgm:prSet/>
      <dgm:spPr/>
      <dgm:t>
        <a:bodyPr/>
        <a:lstStyle/>
        <a:p>
          <a:endParaRPr lang="en-US"/>
        </a:p>
      </dgm:t>
    </dgm:pt>
    <dgm:pt modelId="{4194C8BB-ECDE-4C73-9390-E8E882B76FA1}">
      <dgm:prSet phldrT="[Text]" custT="1"/>
      <dgm:spPr/>
      <dgm:t>
        <a:bodyPr/>
        <a:lstStyle/>
        <a:p>
          <a:pPr>
            <a:buNone/>
          </a:pPr>
          <a:r>
            <a:rPr lang="en-US" sz="1800" dirty="0">
              <a:latin typeface="Times New Roman" panose="02020603050405020304" pitchFamily="18" charset="0"/>
              <a:cs typeface="Times New Roman" panose="02020603050405020304" pitchFamily="18" charset="0"/>
            </a:rPr>
            <a:t>NP complete problem (</a:t>
          </a:r>
          <a:r>
            <a:rPr lang="en-US" sz="1600" dirty="0">
              <a:latin typeface="Times New Roman" panose="02020603050405020304" pitchFamily="18" charset="0"/>
              <a:cs typeface="Times New Roman" panose="02020603050405020304" pitchFamily="18" charset="0"/>
            </a:rPr>
            <a:t>complexity increases exponentially with increase in  inputs)</a:t>
          </a:r>
          <a:endParaRPr lang="en-US" sz="1400" dirty="0"/>
        </a:p>
      </dgm:t>
    </dgm:pt>
    <dgm:pt modelId="{5A881F83-A051-4AF9-819C-8D38E0813EF5}" type="parTrans" cxnId="{3692B33B-52CE-4DFC-BE8F-AA0DEB986951}">
      <dgm:prSet/>
      <dgm:spPr/>
      <dgm:t>
        <a:bodyPr/>
        <a:lstStyle/>
        <a:p>
          <a:endParaRPr lang="en-US"/>
        </a:p>
      </dgm:t>
    </dgm:pt>
    <dgm:pt modelId="{FCC20C76-945E-45C3-8360-C1D4AB61653F}" type="sibTrans" cxnId="{3692B33B-52CE-4DFC-BE8F-AA0DEB986951}">
      <dgm:prSet/>
      <dgm:spPr/>
      <dgm:t>
        <a:bodyPr/>
        <a:lstStyle/>
        <a:p>
          <a:endParaRPr lang="en-US"/>
        </a:p>
      </dgm:t>
    </dgm:pt>
    <dgm:pt modelId="{3E82E622-C426-4F1E-A4A3-6657A5FA4088}">
      <dgm:prSet phldrT="[Text]" custT="1"/>
      <dgm:spPr/>
      <dgm:t>
        <a:bodyPr/>
        <a:lstStyle/>
        <a:p>
          <a:pPr>
            <a:buNone/>
          </a:pPr>
          <a:r>
            <a:rPr lang="en-US" sz="1400">
              <a:latin typeface="Times New Roman" panose="02020603050405020304" pitchFamily="18" charset="0"/>
              <a:cs typeface="Times New Roman" panose="02020603050405020304" pitchFamily="18" charset="0"/>
            </a:rPr>
            <a:t>5</a:t>
          </a:r>
          <a:r>
            <a:rPr lang="en-US" sz="1400" dirty="0">
              <a:latin typeface="Times New Roman" panose="02020603050405020304" pitchFamily="18" charset="0"/>
              <a:cs typeface="Times New Roman" panose="02020603050405020304" pitchFamily="18" charset="0"/>
            </a:rPr>
            <a:t>!=120, 10! = 3.6M+; 14!=87B+; 15!=</a:t>
          </a:r>
          <a:r>
            <a:rPr lang="en-US" sz="1400" b="0" i="0" dirty="0">
              <a:latin typeface="Times New Roman" panose="02020603050405020304" pitchFamily="18" charset="0"/>
              <a:cs typeface="Times New Roman" panose="02020603050405020304" pitchFamily="18" charset="0"/>
            </a:rPr>
            <a:t>1.3076744e+12</a:t>
          </a:r>
          <a:endParaRPr lang="en-US" sz="1400" dirty="0"/>
        </a:p>
      </dgm:t>
    </dgm:pt>
    <dgm:pt modelId="{574FC305-753E-46F6-BE66-09099D31D519}" type="parTrans" cxnId="{E1DA0620-1B0E-4CEB-B13D-3B470A3BEAD3}">
      <dgm:prSet/>
      <dgm:spPr/>
      <dgm:t>
        <a:bodyPr/>
        <a:lstStyle/>
        <a:p>
          <a:endParaRPr lang="en-US"/>
        </a:p>
      </dgm:t>
    </dgm:pt>
    <dgm:pt modelId="{252EC5CF-8FD9-4FD1-BCDB-28A477270D2F}" type="sibTrans" cxnId="{E1DA0620-1B0E-4CEB-B13D-3B470A3BEAD3}">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4"/>
      <dgm:spPr/>
    </dgm:pt>
    <dgm:pt modelId="{C4ECE6C7-C3F4-2640-BCEE-B242500728E0}" type="pres">
      <dgm:prSet presAssocID="{35F967AE-5E62-F041-B9E3-479C7D00BC5C}" presName="entireBox" presStyleLbl="node1" presStyleIdx="0" presStyleCnt="4"/>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10">
        <dgm:presLayoutVars>
          <dgm:bulletEnabled val="1"/>
        </dgm:presLayoutVars>
      </dgm:prSet>
      <dgm:spPr/>
    </dgm:pt>
    <dgm:pt modelId="{44DCF20B-978B-6E48-B3BA-A073FFD895AE}" type="pres">
      <dgm:prSet presAssocID="{BC741DC8-F157-0546-B849-AFBD3582CC6F}" presName="childTextBox" presStyleLbl="fgAccFollowNode1" presStyleIdx="1" presStyleCnt="10">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4"/>
      <dgm:spPr/>
    </dgm:pt>
    <dgm:pt modelId="{7CCFCA13-21F6-3046-86E2-CAC2C60A33F9}" type="pres">
      <dgm:prSet presAssocID="{8CAA2C5B-2170-C541-88BA-BAC747A7BB00}" presName="arrow" presStyleLbl="node1" presStyleIdx="1" presStyleCnt="4"/>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10">
        <dgm:presLayoutVars>
          <dgm:bulletEnabled val="1"/>
        </dgm:presLayoutVars>
      </dgm:prSet>
      <dgm:spPr/>
    </dgm:pt>
    <dgm:pt modelId="{D25AF9D7-F716-5E40-8249-2DB895232B3F}" type="pres">
      <dgm:prSet presAssocID="{BF62E627-638F-424C-8927-EC7021EF36E7}" presName="childTextArrow" presStyleLbl="fgAccFollowNode1" presStyleIdx="3" presStyleCnt="10">
        <dgm:presLayoutVars>
          <dgm:bulletEnabled val="1"/>
        </dgm:presLayoutVars>
      </dgm:prSet>
      <dgm:spPr/>
    </dgm:pt>
    <dgm:pt modelId="{B1E6E792-F611-404D-BB53-8DBD4A937447}" type="pres">
      <dgm:prSet presAssocID="{32683FD6-1C59-F947-8DCE-EF7C0AFDCF03}" presName="childTextArrow" presStyleLbl="fgAccFollowNode1" presStyleIdx="4" presStyleCnt="10">
        <dgm:presLayoutVars>
          <dgm:bulletEnabled val="1"/>
        </dgm:presLayoutVars>
      </dgm:prSet>
      <dgm:spPr/>
    </dgm:pt>
    <dgm:pt modelId="{8F7024FF-F4D3-4E63-9FEC-2ABB8A3CC56D}" type="pres">
      <dgm:prSet presAssocID="{FCC20C76-945E-45C3-8360-C1D4AB61653F}" presName="sp" presStyleCnt="0"/>
      <dgm:spPr/>
    </dgm:pt>
    <dgm:pt modelId="{0E5F0536-7368-4993-8E70-66123E53E31F}" type="pres">
      <dgm:prSet presAssocID="{4194C8BB-ECDE-4C73-9390-E8E882B76FA1}" presName="arrowAndChildren" presStyleCnt="0"/>
      <dgm:spPr/>
    </dgm:pt>
    <dgm:pt modelId="{91B0F591-B068-40A1-BE64-39928C6EAFF5}" type="pres">
      <dgm:prSet presAssocID="{4194C8BB-ECDE-4C73-9390-E8E882B76FA1}" presName="parentTextArrow" presStyleLbl="node1" presStyleIdx="1" presStyleCnt="4"/>
      <dgm:spPr/>
    </dgm:pt>
    <dgm:pt modelId="{B3D1D1F8-DE83-4740-BA40-FA09E6061C6A}" type="pres">
      <dgm:prSet presAssocID="{4194C8BB-ECDE-4C73-9390-E8E882B76FA1}" presName="arrow" presStyleLbl="node1" presStyleIdx="2" presStyleCnt="4"/>
      <dgm:spPr/>
    </dgm:pt>
    <dgm:pt modelId="{70D402D4-C395-4F20-835F-14C4B65E24E5}" type="pres">
      <dgm:prSet presAssocID="{4194C8BB-ECDE-4C73-9390-E8E882B76FA1}" presName="descendantArrow" presStyleCnt="0"/>
      <dgm:spPr/>
    </dgm:pt>
    <dgm:pt modelId="{38065EE3-54B2-49C8-A01F-63EE9BA80FA7}" type="pres">
      <dgm:prSet presAssocID="{3E82E622-C426-4F1E-A4A3-6657A5FA4088}" presName="childTextArrow" presStyleLbl="fgAccFollowNode1" presStyleIdx="5" presStyleCnt="10">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2" presStyleCnt="4"/>
      <dgm:spPr/>
    </dgm:pt>
    <dgm:pt modelId="{CC9A52A4-5F7A-7744-995B-890CE482F7B9}" type="pres">
      <dgm:prSet presAssocID="{42C8D934-0238-9E4E-9F2F-5F647A5CCDDB}" presName="arrow" presStyleLbl="node1" presStyleIdx="3" presStyleCnt="4"/>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6" presStyleCnt="10">
        <dgm:presLayoutVars>
          <dgm:bulletEnabled val="1"/>
        </dgm:presLayoutVars>
      </dgm:prSet>
      <dgm:spPr/>
    </dgm:pt>
    <dgm:pt modelId="{60FA967F-DFC6-7B46-8C66-395381CCEF71}" type="pres">
      <dgm:prSet presAssocID="{D9D86F94-E409-394E-A349-40F1755EF3DC}" presName="childTextArrow" presStyleLbl="fgAccFollowNode1" presStyleIdx="7" presStyleCnt="10">
        <dgm:presLayoutVars>
          <dgm:bulletEnabled val="1"/>
        </dgm:presLayoutVars>
      </dgm:prSet>
      <dgm:spPr/>
    </dgm:pt>
    <dgm:pt modelId="{18063424-90ED-324F-9110-48E28C07EA91}" type="pres">
      <dgm:prSet presAssocID="{07774178-1D94-9844-9032-115D93BDE532}" presName="childTextArrow" presStyleLbl="fgAccFollowNode1" presStyleIdx="8" presStyleCnt="10">
        <dgm:presLayoutVars>
          <dgm:bulletEnabled val="1"/>
        </dgm:presLayoutVars>
      </dgm:prSet>
      <dgm:spPr/>
    </dgm:pt>
    <dgm:pt modelId="{1BF41E56-EB52-7D40-A46A-71D262029186}" type="pres">
      <dgm:prSet presAssocID="{272914F0-7221-C446-9049-69C20478593E}" presName="childTextArrow" presStyleLbl="fgAccFollowNode1" presStyleIdx="9" presStyleCnt="10">
        <dgm:presLayoutVars>
          <dgm:bulletEnabled val="1"/>
        </dgm:presLayoutVars>
      </dgm:prSet>
      <dgm:spPr/>
    </dgm:pt>
  </dgm:ptLst>
  <dgm:cxnLst>
    <dgm:cxn modelId="{9F885205-B2DA-4A3E-B18A-F500217E9BC8}" type="presOf" srcId="{3E82E622-C426-4F1E-A4A3-6657A5FA4088}" destId="{38065EE3-54B2-49C8-A01F-63EE9BA80FA7}" srcOrd="0" destOrd="0" presId="urn:microsoft.com/office/officeart/2005/8/layout/process4"/>
    <dgm:cxn modelId="{08FAC806-FC7E-8141-B9F6-1141C6859225}" srcId="{42C8D934-0238-9E4E-9F2F-5F647A5CCDDB}" destId="{272914F0-7221-C446-9049-69C20478593E}" srcOrd="3" destOrd="0" parTransId="{EEBE394B-ADD6-E740-A575-FC20BCF042CF}" sibTransId="{82BDB430-7C38-5D42-A626-4CF3F6D02918}"/>
    <dgm:cxn modelId="{A607EA0A-66DD-1147-8221-4B35CB65292D}" srcId="{42C8D934-0238-9E4E-9F2F-5F647A5CCDDB}" destId="{07774178-1D94-9844-9032-115D93BDE532}" srcOrd="2" destOrd="0" parTransId="{F56FB279-5863-B14B-84EB-1A4B192A64BC}" sibTransId="{8D72554D-9C91-794F-A23D-15C54986C768}"/>
    <dgm:cxn modelId="{E1DA0620-1B0E-4CEB-B13D-3B470A3BEAD3}" srcId="{4194C8BB-ECDE-4C73-9390-E8E882B76FA1}" destId="{3E82E622-C426-4F1E-A4A3-6657A5FA4088}" srcOrd="0" destOrd="0" parTransId="{574FC305-753E-46F6-BE66-09099D31D519}" sibTransId="{252EC5CF-8FD9-4FD1-BCDB-28A477270D2F}"/>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3692B33B-52CE-4DFC-BE8F-AA0DEB986951}" srcId="{663C052B-E393-C549-94B7-D07CF78AC038}" destId="{4194C8BB-ECDE-4C73-9390-E8E882B76FA1}" srcOrd="1" destOrd="0" parTransId="{5A881F83-A051-4AF9-819C-8D38E0813EF5}" sibTransId="{FCC20C76-945E-45C3-8360-C1D4AB61653F}"/>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6CEDF352-9E63-4BE3-83B0-A8DFBC5985C6}" type="presOf" srcId="{4194C8BB-ECDE-4C73-9390-E8E882B76FA1}" destId="{91B0F591-B068-40A1-BE64-39928C6EAFF5}" srcOrd="0"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2"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281243AD-B492-4242-AF82-07EC9E4D7C4E}" type="presOf" srcId="{4194C8BB-ECDE-4C73-9390-E8E882B76FA1}" destId="{B3D1D1F8-DE83-4740-BA40-FA09E6061C6A}" srcOrd="1"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748E94DC-3D1D-114C-A724-25A9D1C81359}" type="presOf" srcId="{07774178-1D94-9844-9032-115D93BDE532}" destId="{18063424-90ED-324F-9110-48E28C07EA91}" srcOrd="0" destOrd="0" presId="urn:microsoft.com/office/officeart/2005/8/layout/process4"/>
    <dgm:cxn modelId="{FEA7C1E1-1993-BE47-86FF-F619F357DDA3}" type="presOf" srcId="{272914F0-7221-C446-9049-69C20478593E}" destId="{1BF41E56-EB52-7D40-A46A-71D262029186}"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3"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875E4A-BAE5-473E-AB8E-3FC8A1F9A3EF}" type="presParOf" srcId="{09A34111-6011-C443-828D-B7F8A3DE386A}" destId="{8F7024FF-F4D3-4E63-9FEC-2ABB8A3CC56D}" srcOrd="3" destOrd="0" presId="urn:microsoft.com/office/officeart/2005/8/layout/process4"/>
    <dgm:cxn modelId="{F7473FC6-E052-4089-A64B-0E961BB9BA4B}" type="presParOf" srcId="{09A34111-6011-C443-828D-B7F8A3DE386A}" destId="{0E5F0536-7368-4993-8E70-66123E53E31F}" srcOrd="4" destOrd="0" presId="urn:microsoft.com/office/officeart/2005/8/layout/process4"/>
    <dgm:cxn modelId="{45C565BB-B50A-4D76-8496-3E577B284D3E}" type="presParOf" srcId="{0E5F0536-7368-4993-8E70-66123E53E31F}" destId="{91B0F591-B068-40A1-BE64-39928C6EAFF5}" srcOrd="0" destOrd="0" presId="urn:microsoft.com/office/officeart/2005/8/layout/process4"/>
    <dgm:cxn modelId="{0CA63146-9D1E-4C14-8787-C38B84732162}" type="presParOf" srcId="{0E5F0536-7368-4993-8E70-66123E53E31F}" destId="{B3D1D1F8-DE83-4740-BA40-FA09E6061C6A}" srcOrd="1" destOrd="0" presId="urn:microsoft.com/office/officeart/2005/8/layout/process4"/>
    <dgm:cxn modelId="{4488428D-2267-43C5-AF61-C540DF8F50C3}" type="presParOf" srcId="{0E5F0536-7368-4993-8E70-66123E53E31F}" destId="{70D402D4-C395-4F20-835F-14C4B65E24E5}" srcOrd="2" destOrd="0" presId="urn:microsoft.com/office/officeart/2005/8/layout/process4"/>
    <dgm:cxn modelId="{E9C4B01C-8C5E-4E74-BA76-36FE42B7C395}" type="presParOf" srcId="{70D402D4-C395-4F20-835F-14C4B65E24E5}" destId="{38065EE3-54B2-49C8-A01F-63EE9BA80FA7}" srcOrd="0" destOrd="0" presId="urn:microsoft.com/office/officeart/2005/8/layout/process4"/>
    <dgm:cxn modelId="{8BFAA277-0EA7-9845-B031-17B64D9C4EB4}" type="presParOf" srcId="{09A34111-6011-C443-828D-B7F8A3DE386A}" destId="{58D4345B-8A4D-4D4F-9138-91506D280CAE}" srcOrd="5" destOrd="0" presId="urn:microsoft.com/office/officeart/2005/8/layout/process4"/>
    <dgm:cxn modelId="{817905E3-D5C0-DB4E-8BF7-F0623AB65AC8}" type="presParOf" srcId="{09A34111-6011-C443-828D-B7F8A3DE386A}" destId="{CEF995E8-1504-2A4A-8B20-631CDAA45A8E}" srcOrd="6"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 modelId="{6A895ADF-D623-C84C-8974-8794A274E708}" type="presParOf" srcId="{9B0C7C74-DC07-DF4F-B8A8-1DB1F0AD3BF4}" destId="{18063424-90ED-324F-9110-48E28C07EA91}" srcOrd="2" destOrd="0" presId="urn:microsoft.com/office/officeart/2005/8/layout/process4"/>
    <dgm:cxn modelId="{6D145E59-DFA6-9A47-B8F2-9F05891B4DA4}" type="presParOf" srcId="{9B0C7C74-DC07-DF4F-B8A8-1DB1F0AD3BF4}" destId="{1BF41E56-EB52-7D40-A46A-71D262029186}" srcOrd="3"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t>Collection of 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EC9E5F60-69BB-464C-9D0C-158F14C5A829}">
      <dgm:prSet phldrT="[Text]" custT="1"/>
      <dgm:spPr/>
      <dgm:t>
        <a:bodyPr/>
        <a:lstStyle/>
        <a:p>
          <a:pPr>
            <a:lnSpc>
              <a:spcPct val="100000"/>
            </a:lnSpc>
          </a:pPr>
          <a:r>
            <a:rPr lang="en-US" sz="1400" dirty="0"/>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400" dirty="0"/>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Algebraic forms + Reinforcement Learning</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400" dirty="0">
              <a:latin typeface="Times New Roman" panose="02020603050405020304" pitchFamily="18" charset="0"/>
              <a:cs typeface="Times New Roman" panose="02020603050405020304" pitchFamily="18" charset="0"/>
            </a:rPr>
            <a:t>Generalize geometric formulation</a:t>
          </a: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712BD097-2D09-4635-9586-B74F42447425}">
      <dgm:prSet phldrT="[Text]" custT="1"/>
      <dgm:spPr/>
      <dgm:t>
        <a:bodyPr/>
        <a:lstStyle/>
        <a:p>
          <a:pPr>
            <a:buNone/>
          </a:pPr>
          <a:r>
            <a:rPr lang="en-US" sz="1400" dirty="0">
              <a:latin typeface="Times New Roman" panose="02020603050405020304" pitchFamily="18" charset="0"/>
              <a:cs typeface="Times New Roman" panose="02020603050405020304" pitchFamily="18" charset="0"/>
            </a:rPr>
            <a:t>Simulate Data</a:t>
          </a:r>
        </a:p>
      </dgm:t>
    </dgm:pt>
    <dgm:pt modelId="{230B7F69-40ED-487C-A6F3-B2950CD4B4D3}" type="parTrans" cxnId="{EF8409B5-F723-4092-A6D7-00F951377CD4}">
      <dgm:prSet/>
      <dgm:spPr/>
      <dgm:t>
        <a:bodyPr/>
        <a:lstStyle/>
        <a:p>
          <a:endParaRPr lang="en-US"/>
        </a:p>
      </dgm:t>
    </dgm:pt>
    <dgm:pt modelId="{4F5B6CEF-C08A-4C4C-9E2F-8310D12F422D}" type="sibTrans" cxnId="{EF8409B5-F723-4092-A6D7-00F951377CD4}">
      <dgm:prSet/>
      <dgm:spPr/>
      <dgm:t>
        <a:bodyPr/>
        <a:lstStyle/>
        <a:p>
          <a:endParaRPr lang="en-US"/>
        </a:p>
      </dgm:t>
    </dgm:pt>
    <dgm:pt modelId="{9D6C21CD-39DE-4898-A6DD-83969507F8C1}">
      <dgm:prSet phldrT="[Text]" custT="1"/>
      <dgm:spPr/>
      <dgm:t>
        <a:bodyPr/>
        <a:lstStyle/>
        <a:p>
          <a:pPr>
            <a:buNone/>
          </a:pPr>
          <a:r>
            <a:rPr lang="en-US" sz="1400" dirty="0">
              <a:latin typeface="Times New Roman" panose="02020603050405020304" pitchFamily="18" charset="0"/>
              <a:cs typeface="Times New Roman" panose="02020603050405020304" pitchFamily="18" charset="0"/>
            </a:rPr>
            <a:t>practically impossible to collect data before design</a:t>
          </a:r>
        </a:p>
      </dgm:t>
    </dgm:pt>
    <dgm:pt modelId="{C5D1753E-268C-4A31-8714-8582175D6176}" type="parTrans" cxnId="{4F9B2DDE-FDAE-4ADD-BE13-99DD1431A8AB}">
      <dgm:prSet/>
      <dgm:spPr/>
      <dgm:t>
        <a:bodyPr/>
        <a:lstStyle/>
        <a:p>
          <a:endParaRPr lang="en-US"/>
        </a:p>
      </dgm:t>
    </dgm:pt>
    <dgm:pt modelId="{0398B342-2CE9-4159-B3F6-708E0C18BC1D}" type="sibTrans" cxnId="{4F9B2DDE-FDAE-4ADD-BE13-99DD1431A8AB}">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2"/>
      <dgm:spPr/>
    </dgm:pt>
    <dgm:pt modelId="{8DB7316E-C0B7-456A-AC56-3D4ED74CBD3F}" type="pres">
      <dgm:prSet presAssocID="{714E9F9E-67CB-4DF7-8C98-FE9BC2716E3E}" presName="entireBox" presStyleLbl="node1" presStyleIdx="0" presStyleCnt="2"/>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19B34CBB-AA5C-41B9-B2C8-E5475C263BB0}" type="pres">
      <dgm:prSet presAssocID="{712BD097-2D09-4635-9586-B74F42447425}" presName="childTextBox" presStyleLbl="fgAccFollowNode1" presStyleIdx="1" presStyleCnt="5">
        <dgm:presLayoutVars>
          <dgm:bulletEnabled val="1"/>
        </dgm:presLayoutVars>
      </dgm:prSet>
      <dgm:spPr/>
    </dgm:pt>
    <dgm:pt modelId="{D1C0825D-C1B4-4045-A02E-88CB41FFC8B1}" type="pres">
      <dgm:prSet presAssocID="{9D6C21CD-39DE-4898-A6DD-83969507F8C1}" presName="childTextBox" presStyleLbl="fgAccFollowNode1" presStyleIdx="2"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2"/>
      <dgm:spPr/>
    </dgm:pt>
    <dgm:pt modelId="{68E73E7B-7ED6-CF40-8415-70F1D6EE8FFD}" type="pres">
      <dgm:prSet presAssocID="{E41A1682-2E5E-8044-818B-0445BE1EB93C}" presName="arrow" presStyleLbl="node1" presStyleIdx="1" presStyleCnt="2"/>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3" presStyleCnt="5">
        <dgm:presLayoutVars>
          <dgm:bulletEnabled val="1"/>
        </dgm:presLayoutVars>
      </dgm:prSet>
      <dgm:spPr/>
    </dgm:pt>
    <dgm:pt modelId="{15326301-BDBE-B646-97DC-2DAC1C1F060B}" type="pres">
      <dgm:prSet presAssocID="{E8DC4B9C-B571-564B-A4D0-F210DCDB2E1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14B6412-A221-46A3-A265-F1642A48CDCC}" type="presOf" srcId="{712BD097-2D09-4635-9586-B74F42447425}" destId="{19B34CBB-AA5C-41B9-B2C8-E5475C263BB0}" srcOrd="0" destOrd="0" presId="urn:microsoft.com/office/officeart/2005/8/layout/process4"/>
    <dgm:cxn modelId="{F5438F25-5FBF-664B-A608-E5D389C0D5F2}" type="presOf" srcId="{EC9E5F60-69BB-464C-9D0C-158F14C5A829}" destId="{E56E898F-3331-4741-9CB4-0F82A96BC8CC}" srcOrd="0" destOrd="0" presId="urn:microsoft.com/office/officeart/2005/8/layout/process4"/>
    <dgm:cxn modelId="{64C9F429-BCB6-436A-8843-678B4755276A}" type="presOf" srcId="{9D6C21CD-39DE-4898-A6DD-83969507F8C1}" destId="{D1C0825D-C1B4-4045-A02E-88CB41FFC8B1}" srcOrd="0"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0" destOrd="0" parTransId="{B320DE57-F478-5046-857C-5E3569CA1E37}" sibTransId="{8B8C7AED-6C13-3347-98B2-F53AD319E565}"/>
    <dgm:cxn modelId="{ACDFDB9D-AB18-D448-BC42-194775966FC6}" srcId="{E41A1682-2E5E-8044-818B-0445BE1EB93C}" destId="{E8DC4B9C-B571-564B-A4D0-F210DCDB2E1A}" srcOrd="1" destOrd="0" parTransId="{B6DBDEBC-C36A-D041-B816-06ABD0D232A3}" sibTransId="{67B4C877-D5BB-6240-9003-9DFA16ABFA4B}"/>
    <dgm:cxn modelId="{EF8409B5-F723-4092-A6D7-00F951377CD4}" srcId="{714E9F9E-67CB-4DF7-8C98-FE9BC2716E3E}" destId="{712BD097-2D09-4635-9586-B74F42447425}" srcOrd="1" destOrd="0" parTransId="{230B7F69-40ED-487C-A6F3-B2950CD4B4D3}" sibTransId="{4F5B6CEF-C08A-4C4C-9E2F-8310D12F422D}"/>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1"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4F9B2DDE-FDAE-4ADD-BE13-99DD1431A8AB}" srcId="{714E9F9E-67CB-4DF7-8C98-FE9BC2716E3E}" destId="{9D6C21CD-39DE-4898-A6DD-83969507F8C1}" srcOrd="2" destOrd="0" parTransId="{C5D1753E-268C-4A31-8714-8582175D6176}" sibTransId="{0398B342-2CE9-4159-B3F6-708E0C18BC1D}"/>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F0763254-A720-4EAE-984F-C4830C89D5A7}" type="presParOf" srcId="{3C4A501F-53FC-41E4-AFD3-04413B454785}" destId="{19B34CBB-AA5C-41B9-B2C8-E5475C263BB0}" srcOrd="1" destOrd="0" presId="urn:microsoft.com/office/officeart/2005/8/layout/process4"/>
    <dgm:cxn modelId="{A8D3787A-BA6A-4448-AA36-BBE7B3917202}" type="presParOf" srcId="{3C4A501F-53FC-41E4-AFD3-04413B454785}" destId="{D1C0825D-C1B4-4045-A02E-88CB41FFC8B1}" srcOrd="2"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1800" b="1" u="sng" dirty="0"/>
            <a:t>Models </a:t>
          </a:r>
          <a:r>
            <a:rPr lang="en-US" sz="1800" b="1" u="none" dirty="0"/>
            <a:t>(M</a:t>
          </a:r>
          <a:r>
            <a:rPr lang="en-US" sz="1800" b="1" u="none" baseline="-25000" dirty="0"/>
            <a:t>0-n</a:t>
          </a:r>
          <a:r>
            <a:rPr lang="en-US" sz="18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71180"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X="162824" custScaleY="42866" custLinFactNeighborX="38936" custLinFactNeighborY="38098">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5C647A6-A68C-A146-A1B4-20589A367343}">
      <dgm:prSet phldrT="[Text]" custT="1"/>
      <dgm:spPr/>
      <dgm:t>
        <a:bodyPr/>
        <a:lstStyle/>
        <a:p>
          <a:pPr>
            <a:lnSpc>
              <a:spcPct val="100000"/>
            </a:lnSpc>
          </a:pPr>
          <a:r>
            <a:rPr lang="en-US" sz="2000" dirty="0"/>
            <a:t>Embedded structures in framework</a:t>
          </a:r>
        </a:p>
      </dgm:t>
    </dgm:pt>
    <dgm:pt modelId="{875DD447-20AE-4B46-BB32-5C8439CDB0B1}" type="parTrans" cxnId="{7C448F08-60B9-7F48-8868-7FEB3BADA667}">
      <dgm:prSet/>
      <dgm:spPr/>
      <dgm:t>
        <a:bodyPr/>
        <a:lstStyle/>
        <a:p>
          <a:endParaRPr lang="en-US" sz="1400"/>
        </a:p>
      </dgm:t>
    </dgm:pt>
    <dgm:pt modelId="{CC980990-7501-F746-8EEF-D468C22D1FE9}" type="sibTrans" cxnId="{7C448F08-60B9-7F48-8868-7FEB3BADA667}">
      <dgm:prSet/>
      <dgm:spPr/>
      <dgm:t>
        <a:bodyPr/>
        <a:lstStyle/>
        <a:p>
          <a:endParaRPr lang="en-US" sz="1400"/>
        </a:p>
      </dgm:t>
    </dgm:pt>
    <dgm:pt modelId="{358201DB-5649-9B48-A787-CE1820B89240}">
      <dgm:prSet phldrT="[Text]" custT="1"/>
      <dgm:spPr/>
      <dgm:t>
        <a:bodyPr/>
        <a:lstStyle/>
        <a:p>
          <a:pPr>
            <a:lnSpc>
              <a:spcPct val="100000"/>
            </a:lnSpc>
          </a:pPr>
          <a:r>
            <a:rPr lang="en-US" sz="1400" dirty="0"/>
            <a:t>Explicit design process</a:t>
          </a:r>
        </a:p>
      </dgm:t>
    </dgm:pt>
    <dgm:pt modelId="{BD2FA16C-0F01-B145-8C78-38A0D301F6AC}" type="parTrans" cxnId="{A0E1E56E-DA50-DA4D-AC94-E5123C48B82C}">
      <dgm:prSet/>
      <dgm:spPr/>
      <dgm:t>
        <a:bodyPr/>
        <a:lstStyle/>
        <a:p>
          <a:endParaRPr lang="en-US" sz="1400"/>
        </a:p>
      </dgm:t>
    </dgm:pt>
    <dgm:pt modelId="{904E7C4E-143C-5149-82B6-3724D9BD2308}" type="sibTrans" cxnId="{A0E1E56E-DA50-DA4D-AC94-E5123C48B82C}">
      <dgm:prSet/>
      <dgm:spPr/>
      <dgm:t>
        <a:bodyPr/>
        <a:lstStyle/>
        <a:p>
          <a:endParaRPr lang="en-US" sz="1400"/>
        </a:p>
      </dgm:t>
    </dgm:pt>
    <dgm:pt modelId="{18C9F25F-F52C-5D44-9B40-53C5A3985B83}">
      <dgm:prSet phldrT="[Text]" custT="1"/>
      <dgm:spPr/>
      <dgm:t>
        <a:bodyPr/>
        <a:lstStyle/>
        <a:p>
          <a:pPr>
            <a:lnSpc>
              <a:spcPct val="100000"/>
            </a:lnSpc>
          </a:pPr>
          <a:r>
            <a:rPr lang="en-US" sz="1400" dirty="0"/>
            <a:t>Exploration</a:t>
          </a:r>
        </a:p>
      </dgm:t>
    </dgm:pt>
    <dgm:pt modelId="{4C1BE67F-3D24-0741-BBAD-CBE639C6734E}" type="parTrans" cxnId="{7B36CEF9-4264-074D-8F92-B280983E6465}">
      <dgm:prSet/>
      <dgm:spPr/>
      <dgm:t>
        <a:bodyPr/>
        <a:lstStyle/>
        <a:p>
          <a:endParaRPr lang="en-US"/>
        </a:p>
      </dgm:t>
    </dgm:pt>
    <dgm:pt modelId="{1139EBBB-C862-4043-BD12-C5FB7271F988}" type="sibTrans" cxnId="{7B36CEF9-4264-074D-8F92-B280983E6465}">
      <dgm:prSet/>
      <dgm:spPr/>
      <dgm:t>
        <a:bodyPr/>
        <a:lstStyle/>
        <a:p>
          <a:endParaRPr lang="en-US"/>
        </a:p>
      </dgm:t>
    </dgm:pt>
    <dgm:pt modelId="{A18A2644-B6AA-4225-9703-57D37E914C1A}">
      <dgm:prSet phldrT="[Text]" custT="1"/>
      <dgm:spPr/>
      <dgm:t>
        <a:bodyPr/>
        <a:lstStyle/>
        <a:p>
          <a:pPr>
            <a:lnSpc>
              <a:spcPct val="100000"/>
            </a:lnSpc>
          </a:pPr>
          <a:r>
            <a:rPr lang="en-US" sz="1400" dirty="0"/>
            <a:t>Semi-automation</a:t>
          </a:r>
        </a:p>
      </dgm:t>
    </dgm:pt>
    <dgm:pt modelId="{6F689BC6-9B83-4C7C-BA68-A6BB1861DC37}" type="parTrans" cxnId="{A6CD8220-86AC-47DE-9FCD-2D893E33F597}">
      <dgm:prSet/>
      <dgm:spPr/>
      <dgm:t>
        <a:bodyPr/>
        <a:lstStyle/>
        <a:p>
          <a:endParaRPr lang="en-US"/>
        </a:p>
      </dgm:t>
    </dgm:pt>
    <dgm:pt modelId="{BB6289BA-D350-4D8C-ACC0-7EBB3237DB11}" type="sibTrans" cxnId="{A6CD8220-86AC-47DE-9FCD-2D893E33F597}">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4067BAD0-D72F-2F4D-8F34-B3444D46B91C}" type="pres">
      <dgm:prSet presAssocID="{E5C647A6-A68C-A146-A1B4-20589A367343}" presName="boxAndChildren" presStyleCnt="0"/>
      <dgm:spPr/>
    </dgm:pt>
    <dgm:pt modelId="{CF0FCFAD-52EE-B040-A341-48D27B8BAD7A}" type="pres">
      <dgm:prSet presAssocID="{E5C647A6-A68C-A146-A1B4-20589A367343}" presName="parentTextBox" presStyleLbl="node1" presStyleIdx="0" presStyleCnt="1"/>
      <dgm:spPr/>
    </dgm:pt>
    <dgm:pt modelId="{B887C828-AAA7-294C-BD45-8B2DC118DEF6}" type="pres">
      <dgm:prSet presAssocID="{E5C647A6-A68C-A146-A1B4-20589A367343}" presName="entireBox" presStyleLbl="node1" presStyleIdx="0" presStyleCnt="1"/>
      <dgm:spPr/>
    </dgm:pt>
    <dgm:pt modelId="{F317F20E-C0BC-E149-91F5-EE3980AADC81}" type="pres">
      <dgm:prSet presAssocID="{E5C647A6-A68C-A146-A1B4-20589A367343}" presName="descendantBox" presStyleCnt="0"/>
      <dgm:spPr/>
    </dgm:pt>
    <dgm:pt modelId="{167D831D-A195-554E-89F8-F10ED65AE76B}" type="pres">
      <dgm:prSet presAssocID="{358201DB-5649-9B48-A787-CE1820B89240}" presName="childTextBox" presStyleLbl="fgAccFollowNode1" presStyleIdx="0" presStyleCnt="3">
        <dgm:presLayoutVars>
          <dgm:bulletEnabled val="1"/>
        </dgm:presLayoutVars>
      </dgm:prSet>
      <dgm:spPr/>
    </dgm:pt>
    <dgm:pt modelId="{92B448E4-84EF-E24A-9B1D-6F742C82D2E4}" type="pres">
      <dgm:prSet presAssocID="{18C9F25F-F52C-5D44-9B40-53C5A3985B83}" presName="childTextBox" presStyleLbl="fgAccFollowNode1" presStyleIdx="1" presStyleCnt="3">
        <dgm:presLayoutVars>
          <dgm:bulletEnabled val="1"/>
        </dgm:presLayoutVars>
      </dgm:prSet>
      <dgm:spPr/>
    </dgm:pt>
    <dgm:pt modelId="{8D6FC205-5A6F-4816-AB12-9E17C34AE4B8}" type="pres">
      <dgm:prSet presAssocID="{A18A2644-B6AA-4225-9703-57D37E914C1A}" presName="childTextBox" presStyleLbl="fgAccFollowNode1" presStyleIdx="2" presStyleCnt="3">
        <dgm:presLayoutVars>
          <dgm:bulletEnabled val="1"/>
        </dgm:presLayoutVars>
      </dgm:prSet>
      <dgm:spPr/>
    </dgm:pt>
  </dgm:ptLst>
  <dgm:cxnLst>
    <dgm:cxn modelId="{0E108201-B7AD-8145-8D4C-B2FDAF25D179}" type="presOf" srcId="{E5C647A6-A68C-A146-A1B4-20589A367343}" destId="{CF0FCFAD-52EE-B040-A341-48D27B8BAD7A}" srcOrd="0" destOrd="0" presId="urn:microsoft.com/office/officeart/2005/8/layout/process4"/>
    <dgm:cxn modelId="{7C448F08-60B9-7F48-8868-7FEB3BADA667}" srcId="{663C052B-E393-C549-94B7-D07CF78AC038}" destId="{E5C647A6-A68C-A146-A1B4-20589A367343}" srcOrd="0" destOrd="0" parTransId="{875DD447-20AE-4B46-BB32-5C8439CDB0B1}" sibTransId="{CC980990-7501-F746-8EEF-D468C22D1FE9}"/>
    <dgm:cxn modelId="{A6CD8220-86AC-47DE-9FCD-2D893E33F597}" srcId="{E5C647A6-A68C-A146-A1B4-20589A367343}" destId="{A18A2644-B6AA-4225-9703-57D37E914C1A}" srcOrd="2" destOrd="0" parTransId="{6F689BC6-9B83-4C7C-BA68-A6BB1861DC37}" sibTransId="{BB6289BA-D350-4D8C-ACC0-7EBB3237DB11}"/>
    <dgm:cxn modelId="{87033F2A-549B-104C-B8AF-CFFAAB606E7A}" type="presOf" srcId="{E5C647A6-A68C-A146-A1B4-20589A367343}" destId="{B887C828-AAA7-294C-BD45-8B2DC118DEF6}" srcOrd="1"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A0E1E56E-DA50-DA4D-AC94-E5123C48B82C}" srcId="{E5C647A6-A68C-A146-A1B4-20589A367343}" destId="{358201DB-5649-9B48-A787-CE1820B89240}" srcOrd="0" destOrd="0" parTransId="{BD2FA16C-0F01-B145-8C78-38A0D301F6AC}" sibTransId="{904E7C4E-143C-5149-82B6-3724D9BD2308}"/>
    <dgm:cxn modelId="{7A907D56-77F7-0A4F-8084-3D207F93858E}" type="presOf" srcId="{358201DB-5649-9B48-A787-CE1820B89240}" destId="{167D831D-A195-554E-89F8-F10ED65AE76B}" srcOrd="0" destOrd="0" presId="urn:microsoft.com/office/officeart/2005/8/layout/process4"/>
    <dgm:cxn modelId="{A13F1CC2-1D78-E142-89D4-659B4B395CF4}" type="presOf" srcId="{18C9F25F-F52C-5D44-9B40-53C5A3985B83}" destId="{92B448E4-84EF-E24A-9B1D-6F742C82D2E4}" srcOrd="0" destOrd="0" presId="urn:microsoft.com/office/officeart/2005/8/layout/process4"/>
    <dgm:cxn modelId="{4AA666C5-735B-4D78-8834-49F711FE29EE}" type="presOf" srcId="{A18A2644-B6AA-4225-9703-57D37E914C1A}" destId="{8D6FC205-5A6F-4816-AB12-9E17C34AE4B8}" srcOrd="0" destOrd="0" presId="urn:microsoft.com/office/officeart/2005/8/layout/process4"/>
    <dgm:cxn modelId="{7B36CEF9-4264-074D-8F92-B280983E6465}" srcId="{E5C647A6-A68C-A146-A1B4-20589A367343}" destId="{18C9F25F-F52C-5D44-9B40-53C5A3985B83}" srcOrd="1" destOrd="0" parTransId="{4C1BE67F-3D24-0741-BBAD-CBE639C6734E}" sibTransId="{1139EBBB-C862-4043-BD12-C5FB7271F988}"/>
    <dgm:cxn modelId="{0CE2F192-58D6-2440-8C18-7334BD3A58E3}" type="presParOf" srcId="{25A83190-5384-094B-BC7C-6E0475F96681}" destId="{4067BAD0-D72F-2F4D-8F34-B3444D46B91C}" srcOrd="0" destOrd="0" presId="urn:microsoft.com/office/officeart/2005/8/layout/process4"/>
    <dgm:cxn modelId="{AAEAC541-A103-614A-AB76-0DC58BFAD526}" type="presParOf" srcId="{4067BAD0-D72F-2F4D-8F34-B3444D46B91C}" destId="{CF0FCFAD-52EE-B040-A341-48D27B8BAD7A}" srcOrd="0" destOrd="0" presId="urn:microsoft.com/office/officeart/2005/8/layout/process4"/>
    <dgm:cxn modelId="{F0EAF55D-7C4E-9246-A2CA-4BB363D186E6}" type="presParOf" srcId="{4067BAD0-D72F-2F4D-8F34-B3444D46B91C}" destId="{B887C828-AAA7-294C-BD45-8B2DC118DEF6}" srcOrd="1" destOrd="0" presId="urn:microsoft.com/office/officeart/2005/8/layout/process4"/>
    <dgm:cxn modelId="{4AB83373-B466-8249-A706-56AE43E14892}" type="presParOf" srcId="{4067BAD0-D72F-2F4D-8F34-B3444D46B91C}" destId="{F317F20E-C0BC-E149-91F5-EE3980AADC81}" srcOrd="2" destOrd="0" presId="urn:microsoft.com/office/officeart/2005/8/layout/process4"/>
    <dgm:cxn modelId="{B5F0E136-A91D-A44B-AD52-4E26570AC046}" type="presParOf" srcId="{F317F20E-C0BC-E149-91F5-EE3980AADC81}" destId="{167D831D-A195-554E-89F8-F10ED65AE76B}" srcOrd="0" destOrd="0" presId="urn:microsoft.com/office/officeart/2005/8/layout/process4"/>
    <dgm:cxn modelId="{9613E27E-7EB6-314A-81D4-BC7C53864E02}" type="presParOf" srcId="{F317F20E-C0BC-E149-91F5-EE3980AADC81}" destId="{92B448E4-84EF-E24A-9B1D-6F742C82D2E4}" srcOrd="1" destOrd="0" presId="urn:microsoft.com/office/officeart/2005/8/layout/process4"/>
    <dgm:cxn modelId="{28CFC7D8-4321-427E-A0CC-4906F483DB91}" type="presParOf" srcId="{F317F20E-C0BC-E149-91F5-EE3980AADC81}" destId="{8D6FC205-5A6F-4816-AB12-9E17C34AE4B8}" srcOrd="2"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endParaRPr lang="en-US" sz="2000" dirty="0"/>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400" dirty="0"/>
            <a:t>Integrate</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4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1"/>
      <dgm:spPr/>
    </dgm:pt>
    <dgm:pt modelId="{C4ECE6C7-C3F4-2640-BCEE-B242500728E0}" type="pres">
      <dgm:prSet presAssocID="{35F967AE-5E62-F041-B9E3-479C7D00BC5C}" presName="entireBox" presStyleLbl="node1" presStyleIdx="0" presStyleCnt="1"/>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2">
        <dgm:presLayoutVars>
          <dgm:bulletEnabled val="1"/>
        </dgm:presLayoutVars>
      </dgm:prSet>
      <dgm:spPr/>
    </dgm:pt>
    <dgm:pt modelId="{44DCF20B-978B-6E48-B3BA-A073FFD895AE}" type="pres">
      <dgm:prSet presAssocID="{BC741DC8-F157-0546-B849-AFBD3582CC6F}" presName="childTextBox" presStyleLbl="fgAccFollowNode1" presStyleIdx="1" presStyleCnt="2">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5BDC8631-A137-2A4C-AEFF-BC13683B70C9}" type="presOf" srcId="{663C052B-E393-C549-94B7-D07CF78AC038}" destId="{09A34111-6011-C443-828D-B7F8A3DE386A}"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018A63C7-7356-734D-A9B5-A743FA01C067}" type="presOf" srcId="{81965194-7417-2644-83F5-2C235E382D05}" destId="{3C429F99-81E6-A543-8A4B-332D2507806F}"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D12E44FD-305A-4144-8C3B-550DFE476F96}" srcId="{663C052B-E393-C549-94B7-D07CF78AC038}" destId="{35F967AE-5E62-F041-B9E3-479C7D00BC5C}" srcOrd="0"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Agent</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sz="1600"/>
        </a:p>
      </dgm:t>
    </dgm:pt>
    <dgm:pt modelId="{DAA87ABA-E490-484F-B77F-AEB3223D4377}" type="sibTrans" cxnId="{7B4D5406-7D74-4DD0-863A-5803D635A31F}">
      <dgm:prSet/>
      <dgm:spPr/>
      <dgm:t>
        <a:bodyPr/>
        <a:lstStyle/>
        <a:p>
          <a:endParaRPr lang="en-US" sz="1600"/>
        </a:p>
      </dgm:t>
    </dgm:pt>
    <dgm:pt modelId="{79D7695B-F11D-4ACD-81D3-25E4CA692A4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sz="1600"/>
        </a:p>
      </dgm:t>
    </dgm:pt>
    <dgm:pt modelId="{4E036D64-A81D-43A7-8A25-B4804820C123}" type="sibTrans" cxnId="{4C504612-8C26-4989-A8D6-6CFF04992698}">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Environment</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X="27037" custLinFactNeighborX="10000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4">
        <dgm:presLayoutVars>
          <dgm:bulletEnabled val="1"/>
        </dgm:presLayoutVars>
      </dgm:prSet>
      <dgm:spPr/>
    </dgm:pt>
    <dgm:pt modelId="{51020830-5C60-654B-BA2F-5B978B006AE0}" type="pres">
      <dgm:prSet presAssocID="{63C718D2-6C9B-514D-BA7C-20E3A7A0EC11}" presName="aSpace2" presStyleCnt="0"/>
      <dgm:spPr/>
    </dgm:pt>
    <dgm:pt modelId="{448A36FC-09AF-E74A-A333-84323F7D460F}" type="pres">
      <dgm:prSet presAssocID="{D25C68DA-EAED-5540-8931-5CAB0537891F}" presName="childNode" presStyleLbl="node1" presStyleIdx="1" presStyleCnt="4">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2" presStyleCnt="4">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3" presStyleCnt="4">
        <dgm:presLayoutVars>
          <dgm:bulletEnabled val="1"/>
        </dgm:presLayoutVars>
      </dgm:prSet>
      <dgm:spPr/>
    </dgm:pt>
  </dgm:ptLst>
  <dgm:cxnLst>
    <dgm:cxn modelId="{7B4D5406-7D74-4DD0-863A-5803D635A31F}" srcId="{C8D87B93-D958-D446-9F24-4FDFA9630B7D}" destId="{7BE85009-947F-4869-8A6F-B4B119C116E1}" srcOrd="2" destOrd="0" parTransId="{71F72A26-9505-4A48-B375-3B7997D41862}" sibTransId="{DAA87ABA-E490-484F-B77F-AEB3223D4377}"/>
    <dgm:cxn modelId="{4C504612-8C26-4989-A8D6-6CFF04992698}" srcId="{C8D87B93-D958-D446-9F24-4FDFA9630B7D}" destId="{79D7695B-F11D-4ACD-81D3-25E4CA692A41}" srcOrd="3"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1"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94D3C608-07B0-9F4C-9712-C5CEA49CC7A6}" type="presParOf" srcId="{FAA61924-1259-8B45-BF1D-85879F6AB303}" destId="{448A36FC-09AF-E74A-A333-84323F7D460F}" srcOrd="2" destOrd="0" presId="urn:microsoft.com/office/officeart/2005/8/layout/lProcess2"/>
    <dgm:cxn modelId="{40B23DEC-A304-4864-9D84-9AB2A28BDE7F}" type="presParOf" srcId="{FAA61924-1259-8B45-BF1D-85879F6AB303}" destId="{AD520216-2CF8-4791-9633-5FF0180CC606}" srcOrd="3" destOrd="0" presId="urn:microsoft.com/office/officeart/2005/8/layout/lProcess2"/>
    <dgm:cxn modelId="{7D9C4F05-8122-4EDE-8971-F632E31AF4A2}" type="presParOf" srcId="{FAA61924-1259-8B45-BF1D-85879F6AB303}" destId="{8A820B06-3EA7-4900-AD76-4C6A456064E9}" srcOrd="4" destOrd="0" presId="urn:microsoft.com/office/officeart/2005/8/layout/lProcess2"/>
    <dgm:cxn modelId="{47A62C53-5D5F-4F6F-8416-9F1850E65017}" type="presParOf" srcId="{FAA61924-1259-8B45-BF1D-85879F6AB303}" destId="{21E58D30-C14F-4FEE-98D0-D275E2934C0B}" srcOrd="5" destOrd="0" presId="urn:microsoft.com/office/officeart/2005/8/layout/lProcess2"/>
    <dgm:cxn modelId="{E3ABF471-9337-40EE-81F6-1C99246BE276}" type="presParOf" srcId="{FAA61924-1259-8B45-BF1D-85879F6AB303}" destId="{49998E35-626E-4C35-BF94-7EFF8FE5E62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8D642A9E-D464-4EDE-99C4-765477F8D305}">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sz="1600"/>
        </a:p>
      </dgm:t>
    </dgm:pt>
    <dgm:pt modelId="{CC6F602A-7E8B-4A90-B118-AE72658BFA2F}" type="sibTrans" cxnId="{A8F6CB6D-00E5-4EB1-90EB-3900C317E970}">
      <dgm:prSet/>
      <dgm:spPr/>
      <dgm:t>
        <a:bodyPr/>
        <a:lstStyle/>
        <a:p>
          <a:endParaRPr lang="en-US" sz="1600"/>
        </a:p>
      </dgm:t>
    </dgm:pt>
    <dgm:pt modelId="{37B14872-66AE-4918-86E4-94B9548B94C8}">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sz="1600"/>
        </a:p>
      </dgm:t>
    </dgm:pt>
    <dgm:pt modelId="{EE1107BA-16B0-48F4-9A47-D684AE32B9E4}" type="sibTrans" cxnId="{AD1E943B-C597-4A2D-914F-0739307CAD89}">
      <dgm:prSet/>
      <dgm:spPr/>
      <dgm:t>
        <a:bodyPr/>
        <a:lstStyle/>
        <a:p>
          <a:endParaRPr lang="en-US" sz="1600"/>
        </a:p>
      </dgm:t>
    </dgm:pt>
    <dgm:pt modelId="{1B0C4EF1-49A0-4344-A802-319A03746C89}">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Q-Learning</a:t>
          </a:r>
        </a:p>
      </dgm:t>
    </dgm:pt>
    <dgm:pt modelId="{4692337B-FB0D-4378-A3FD-25CE70DBA9E2}" type="parTrans" cxnId="{74D0D64A-CBD4-4FD2-9544-0F180F6604CD}">
      <dgm:prSet/>
      <dgm:spPr/>
      <dgm:t>
        <a:bodyPr/>
        <a:lstStyle/>
        <a:p>
          <a:endParaRPr lang="en-US" sz="1600"/>
        </a:p>
      </dgm:t>
    </dgm:pt>
    <dgm:pt modelId="{F4A020D4-1478-412F-A7E8-4E7C205768A4}" type="sibTrans" cxnId="{74D0D64A-CBD4-4FD2-9544-0F180F6604CD}">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Methods</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11616"/>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C71EEC0D-32FE-4897-B72B-71318EA91ADD}" type="pres">
      <dgm:prSet presAssocID="{8D642A9E-D464-4EDE-99C4-765477F8D305}" presName="childNode" presStyleLbl="node1" presStyleIdx="0" presStyleCnt="3">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1" presStyleCnt="3">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2" presStyleCnt="3">
        <dgm:presLayoutVars>
          <dgm:bulletEnabled val="1"/>
        </dgm:presLayoutVars>
      </dgm:prSet>
      <dgm:spPr/>
    </dgm:pt>
  </dgm:ptLst>
  <dgm:cxnLst>
    <dgm:cxn modelId="{AD1E943B-C597-4A2D-914F-0739307CAD89}" srcId="{C8D87B93-D958-D446-9F24-4FDFA9630B7D}" destId="{37B14872-66AE-4918-86E4-94B9548B94C8}" srcOrd="1" destOrd="0" parTransId="{CF5F32C1-249A-43E0-9AD5-66D16968BBCD}" sibTransId="{EE1107BA-16B0-48F4-9A47-D684AE32B9E4}"/>
    <dgm:cxn modelId="{74D0D64A-CBD4-4FD2-9544-0F180F6604CD}" srcId="{C8D87B93-D958-D446-9F24-4FDFA9630B7D}" destId="{1B0C4EF1-49A0-4344-A802-319A03746C89}" srcOrd="2" destOrd="0" parTransId="{4692337B-FB0D-4378-A3FD-25CE70DBA9E2}" sibTransId="{F4A020D4-1478-412F-A7E8-4E7C205768A4}"/>
    <dgm:cxn modelId="{A8F6CB6D-00E5-4EB1-90EB-3900C317E970}" srcId="{C8D87B93-D958-D446-9F24-4FDFA9630B7D}" destId="{8D642A9E-D464-4EDE-99C4-765477F8D305}" srcOrd="0"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668BEBD6-ADCA-4F03-8C60-1BB62D019505}" type="presParOf" srcId="{FAA61924-1259-8B45-BF1D-85879F6AB303}" destId="{C71EEC0D-32FE-4897-B72B-71318EA91ADD}" srcOrd="0" destOrd="0" presId="urn:microsoft.com/office/officeart/2005/8/layout/lProcess2"/>
    <dgm:cxn modelId="{94CAA587-41E5-4B39-AE75-4E9F977172AA}" type="presParOf" srcId="{FAA61924-1259-8B45-BF1D-85879F6AB303}" destId="{DEDB6542-FC1D-4392-862F-229530DC7728}" srcOrd="1" destOrd="0" presId="urn:microsoft.com/office/officeart/2005/8/layout/lProcess2"/>
    <dgm:cxn modelId="{2CBD932A-AA5C-48AD-A4C5-BDAC6E08F5AA}" type="presParOf" srcId="{FAA61924-1259-8B45-BF1D-85879F6AB303}" destId="{80E18D64-687F-4C7D-9952-2D53836C25D4}" srcOrd="2" destOrd="0" presId="urn:microsoft.com/office/officeart/2005/8/layout/lProcess2"/>
    <dgm:cxn modelId="{B10DED33-5513-406A-8BED-1C24447DB859}" type="presParOf" srcId="{FAA61924-1259-8B45-BF1D-85879F6AB303}" destId="{6044BA31-606D-4A79-9440-D7CE13A216F7}" srcOrd="3" destOrd="0" presId="urn:microsoft.com/office/officeart/2005/8/layout/lProcess2"/>
    <dgm:cxn modelId="{618C4900-2305-46A1-9E1E-3B6AF1D8B1CF}" type="presParOf" srcId="{FAA61924-1259-8B45-BF1D-85879F6AB303}" destId="{A46785FA-7939-4442-81F8-87B0A1247D7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836C05-DC9F-D74B-AC33-2E7881FF507D}"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25B95F5E-B4E8-4F42-9ECA-A358D3048996}">
      <dgm:prSet phldrT="[Text]" custT="1"/>
      <dgm:spPr/>
      <dgm:t>
        <a:bodyPr/>
        <a:lstStyle/>
        <a:p>
          <a:r>
            <a:rPr lang="en-US" sz="1800" dirty="0"/>
            <a:t>Grid</a:t>
          </a:r>
        </a:p>
      </dgm:t>
    </dgm:pt>
    <dgm:pt modelId="{8E4FD96E-3C83-8444-9758-440B6C738238}" type="parTrans" cxnId="{C4CBA5F2-CA70-1247-BC92-D395BAB58C85}">
      <dgm:prSet/>
      <dgm:spPr/>
      <dgm:t>
        <a:bodyPr/>
        <a:lstStyle/>
        <a:p>
          <a:endParaRPr lang="en-US" sz="1600"/>
        </a:p>
      </dgm:t>
    </dgm:pt>
    <dgm:pt modelId="{3D51F3A3-B4D5-E942-A1CB-04B025716CC5}" type="sibTrans" cxnId="{C4CBA5F2-CA70-1247-BC92-D395BAB58C85}">
      <dgm:prSet/>
      <dgm:spPr/>
      <dgm:t>
        <a:bodyPr/>
        <a:lstStyle/>
        <a:p>
          <a:endParaRPr lang="en-US" sz="1600"/>
        </a:p>
      </dgm:t>
    </dgm:pt>
    <dgm:pt modelId="{26110B0A-4A59-E746-BD05-D86E99BC033F}">
      <dgm:prSet phldrT="[Text]" custT="1"/>
      <dgm:spPr/>
      <dgm:t>
        <a:bodyPr/>
        <a:lstStyle/>
        <a:p>
          <a:r>
            <a:rPr lang="en-US" sz="1800" dirty="0"/>
            <a:t>Network</a:t>
          </a:r>
        </a:p>
      </dgm:t>
    </dgm:pt>
    <dgm:pt modelId="{2BEEF10A-D67C-964F-AFD7-57B95DDD6375}" type="parTrans" cxnId="{0E8802B4-C032-A34E-A47B-1A17D17AE000}">
      <dgm:prSet/>
      <dgm:spPr/>
      <dgm:t>
        <a:bodyPr/>
        <a:lstStyle/>
        <a:p>
          <a:endParaRPr lang="en-US" sz="1600"/>
        </a:p>
      </dgm:t>
    </dgm:pt>
    <dgm:pt modelId="{7D4632F8-017D-684A-9F09-E13A232D26C5}" type="sibTrans" cxnId="{0E8802B4-C032-A34E-A47B-1A17D17AE000}">
      <dgm:prSet/>
      <dgm:spPr/>
      <dgm:t>
        <a:bodyPr/>
        <a:lstStyle/>
        <a:p>
          <a:endParaRPr lang="en-US" sz="1600"/>
        </a:p>
      </dgm:t>
    </dgm:pt>
    <dgm:pt modelId="{5AD7CEFE-B92B-FE4E-B4F6-8FD412F21486}">
      <dgm:prSet phldrT="[Text]" custT="1"/>
      <dgm:spPr/>
      <dgm:t>
        <a:bodyPr/>
        <a:lstStyle/>
        <a:p>
          <a:r>
            <a:rPr lang="en-US" sz="1800" dirty="0"/>
            <a:t>Circulation</a:t>
          </a:r>
        </a:p>
      </dgm:t>
    </dgm:pt>
    <dgm:pt modelId="{63E54C0C-B30B-7E45-83CC-274783CE109E}" type="parTrans" cxnId="{25D07C90-913B-1B46-AD56-E7B389724894}">
      <dgm:prSet/>
      <dgm:spPr/>
      <dgm:t>
        <a:bodyPr/>
        <a:lstStyle/>
        <a:p>
          <a:endParaRPr lang="en-US" sz="1600"/>
        </a:p>
      </dgm:t>
    </dgm:pt>
    <dgm:pt modelId="{0A4ECC71-A7B7-4246-9332-FF625FF54DBC}" type="sibTrans" cxnId="{25D07C90-913B-1B46-AD56-E7B389724894}">
      <dgm:prSet/>
      <dgm:spPr/>
      <dgm:t>
        <a:bodyPr/>
        <a:lstStyle/>
        <a:p>
          <a:endParaRPr lang="en-US" sz="1600"/>
        </a:p>
      </dgm:t>
    </dgm:pt>
    <dgm:pt modelId="{1745937C-59FE-3944-AC9A-9F04A4A59E89}">
      <dgm:prSet phldrT="[Text]" custT="1"/>
      <dgm:spPr/>
      <dgm:t>
        <a:bodyPr/>
        <a:lstStyle/>
        <a:p>
          <a:r>
            <a:rPr lang="en-US" sz="1400" dirty="0"/>
            <a:t>Buildings / Space Allocation</a:t>
          </a:r>
        </a:p>
      </dgm:t>
    </dgm:pt>
    <dgm:pt modelId="{6CD79B55-2C38-1B4F-8471-B5B759571138}" type="parTrans" cxnId="{01F6753B-1DC2-AA4D-AD89-41D058CB100D}">
      <dgm:prSet/>
      <dgm:spPr/>
      <dgm:t>
        <a:bodyPr/>
        <a:lstStyle/>
        <a:p>
          <a:endParaRPr lang="en-US" sz="1600"/>
        </a:p>
      </dgm:t>
    </dgm:pt>
    <dgm:pt modelId="{DB85D986-921F-1943-A8E3-49DE266A4B4C}" type="sibTrans" cxnId="{01F6753B-1DC2-AA4D-AD89-41D058CB100D}">
      <dgm:prSet/>
      <dgm:spPr/>
      <dgm:t>
        <a:bodyPr/>
        <a:lstStyle/>
        <a:p>
          <a:endParaRPr lang="en-US" sz="1600"/>
        </a:p>
      </dgm:t>
    </dgm:pt>
    <dgm:pt modelId="{275CEB2A-2BA5-504B-B577-5E897F2B0F10}">
      <dgm:prSet phldrT="[Text]" custT="1"/>
      <dgm:spPr/>
      <dgm:t>
        <a:bodyPr/>
        <a:lstStyle/>
        <a:p>
          <a:r>
            <a:rPr lang="en-US" sz="1200" dirty="0"/>
            <a:t>from region enclosed by a curve</a:t>
          </a:r>
        </a:p>
      </dgm:t>
    </dgm:pt>
    <dgm:pt modelId="{AC714B62-E710-1948-9410-15E5FA6F1DFD}" type="parTrans" cxnId="{2A955D18-65D5-9D4B-98C1-04727F4A34E0}">
      <dgm:prSet/>
      <dgm:spPr/>
      <dgm:t>
        <a:bodyPr/>
        <a:lstStyle/>
        <a:p>
          <a:endParaRPr lang="en-US" sz="1600"/>
        </a:p>
      </dgm:t>
    </dgm:pt>
    <dgm:pt modelId="{4EC0363A-C2B8-C74A-9ED7-1A81956B0798}" type="sibTrans" cxnId="{2A955D18-65D5-9D4B-98C1-04727F4A34E0}">
      <dgm:prSet/>
      <dgm:spPr/>
      <dgm:t>
        <a:bodyPr/>
        <a:lstStyle/>
        <a:p>
          <a:endParaRPr lang="en-US" sz="1600"/>
        </a:p>
      </dgm:t>
    </dgm:pt>
    <dgm:pt modelId="{F129F2ED-073E-424C-B95E-393C3C35BB52}">
      <dgm:prSet phldrT="[Text]" custT="1"/>
      <dgm:spPr/>
      <dgm:t>
        <a:bodyPr/>
        <a:lstStyle/>
        <a:p>
          <a:r>
            <a:rPr lang="en-US" sz="1200" dirty="0"/>
            <a:t>Connect nodes with edges</a:t>
          </a:r>
        </a:p>
      </dgm:t>
    </dgm:pt>
    <dgm:pt modelId="{8E9B1EC4-E3E0-AB48-B530-7DA27ECCF2BE}" type="parTrans" cxnId="{38013789-3E4F-1145-8539-03AF37E021BC}">
      <dgm:prSet/>
      <dgm:spPr/>
      <dgm:t>
        <a:bodyPr/>
        <a:lstStyle/>
        <a:p>
          <a:endParaRPr lang="en-US" sz="1600"/>
        </a:p>
      </dgm:t>
    </dgm:pt>
    <dgm:pt modelId="{6FDACD43-016D-4F44-80D1-2BDE3779048B}" type="sibTrans" cxnId="{38013789-3E4F-1145-8539-03AF37E021BC}">
      <dgm:prSet/>
      <dgm:spPr/>
      <dgm:t>
        <a:bodyPr/>
        <a:lstStyle/>
        <a:p>
          <a:endParaRPr lang="en-US" sz="1600"/>
        </a:p>
      </dgm:t>
    </dgm:pt>
    <dgm:pt modelId="{37AC6194-C1D2-134F-A9E1-55B4E68A01B7}">
      <dgm:prSet phldrT="[Text]" custT="1"/>
      <dgm:spPr/>
      <dgm:t>
        <a:bodyPr/>
        <a:lstStyle/>
        <a:p>
          <a:r>
            <a:rPr lang="en-US" sz="1200" dirty="0"/>
            <a:t>Edges- TYPES  of geometry of streets, roads</a:t>
          </a:r>
        </a:p>
      </dgm:t>
    </dgm:pt>
    <dgm:pt modelId="{3F77D6AA-4928-4841-BCFD-53766F68C139}" type="parTrans" cxnId="{B6BCF90F-1126-1540-90DA-8FC85F9CBFC7}">
      <dgm:prSet/>
      <dgm:spPr/>
      <dgm:t>
        <a:bodyPr/>
        <a:lstStyle/>
        <a:p>
          <a:endParaRPr lang="en-US" sz="1600"/>
        </a:p>
      </dgm:t>
    </dgm:pt>
    <dgm:pt modelId="{C582C3EA-346A-7D49-84E8-41644B33F90F}" type="sibTrans" cxnId="{B6BCF90F-1126-1540-90DA-8FC85F9CBFC7}">
      <dgm:prSet/>
      <dgm:spPr/>
      <dgm:t>
        <a:bodyPr/>
        <a:lstStyle/>
        <a:p>
          <a:endParaRPr lang="en-US" sz="1600"/>
        </a:p>
      </dgm:t>
    </dgm:pt>
    <dgm:pt modelId="{837FAE2D-B031-8D42-AD51-F613B274892B}">
      <dgm:prSet phldrT="[Text]" custT="1"/>
      <dgm:spPr/>
      <dgm:t>
        <a:bodyPr/>
        <a:lstStyle/>
        <a:p>
          <a:r>
            <a:rPr lang="en-US" sz="1200" dirty="0"/>
            <a:t>centrality, dispersal, betweenness, attraction, edge-intersections</a:t>
          </a:r>
        </a:p>
      </dgm:t>
    </dgm:pt>
    <dgm:pt modelId="{417B3354-BACB-E041-A9BA-7957F934775D}" type="parTrans" cxnId="{1BB075EC-6491-034D-AF0F-436DF4FF72AC}">
      <dgm:prSet/>
      <dgm:spPr/>
      <dgm:t>
        <a:bodyPr/>
        <a:lstStyle/>
        <a:p>
          <a:endParaRPr lang="en-US" sz="1600"/>
        </a:p>
      </dgm:t>
    </dgm:pt>
    <dgm:pt modelId="{BFA55F7E-DF2B-B045-87C8-3E5A8C4DC99D}" type="sibTrans" cxnId="{1BB075EC-6491-034D-AF0F-436DF4FF72AC}">
      <dgm:prSet/>
      <dgm:spPr/>
      <dgm:t>
        <a:bodyPr/>
        <a:lstStyle/>
        <a:p>
          <a:endParaRPr lang="en-US" sz="1600"/>
        </a:p>
      </dgm:t>
    </dgm:pt>
    <dgm:pt modelId="{DAE14E82-4BA3-BB45-ADAB-3D8E4A57410D}" type="pres">
      <dgm:prSet presAssocID="{7E836C05-DC9F-D74B-AC33-2E7881FF507D}" presName="Name0" presStyleCnt="0">
        <dgm:presLayoutVars>
          <dgm:dir/>
          <dgm:animLvl val="lvl"/>
          <dgm:resizeHandles val="exact"/>
        </dgm:presLayoutVars>
      </dgm:prSet>
      <dgm:spPr/>
    </dgm:pt>
    <dgm:pt modelId="{4C1E7CC5-3DFF-6E45-960D-8ADEA4F66845}" type="pres">
      <dgm:prSet presAssocID="{1745937C-59FE-3944-AC9A-9F04A4A59E89}" presName="boxAndChildren" presStyleCnt="0"/>
      <dgm:spPr/>
    </dgm:pt>
    <dgm:pt modelId="{AF7F126C-8D56-A949-83F6-92AF5F6CE9E0}" type="pres">
      <dgm:prSet presAssocID="{1745937C-59FE-3944-AC9A-9F04A4A59E89}" presName="parentTextBox" presStyleLbl="node1" presStyleIdx="0" presStyleCnt="4"/>
      <dgm:spPr/>
    </dgm:pt>
    <dgm:pt modelId="{76D01C3B-302C-6D45-B016-AB6B09D62DF0}" type="pres">
      <dgm:prSet presAssocID="{1745937C-59FE-3944-AC9A-9F04A4A59E89}" presName="entireBox" presStyleLbl="node1" presStyleIdx="0" presStyleCnt="4"/>
      <dgm:spPr/>
    </dgm:pt>
    <dgm:pt modelId="{39D715B8-86CF-304C-9DC7-8A9B884E78BB}" type="pres">
      <dgm:prSet presAssocID="{1745937C-59FE-3944-AC9A-9F04A4A59E89}" presName="descendantBox" presStyleCnt="0"/>
      <dgm:spPr/>
    </dgm:pt>
    <dgm:pt modelId="{9000A97E-9F58-B34D-839C-9E8E04838713}" type="pres">
      <dgm:prSet presAssocID="{837FAE2D-B031-8D42-AD51-F613B274892B}" presName="childTextBox" presStyleLbl="fgAccFollowNode1" presStyleIdx="0" presStyleCnt="4">
        <dgm:presLayoutVars>
          <dgm:bulletEnabled val="1"/>
        </dgm:presLayoutVars>
      </dgm:prSet>
      <dgm:spPr/>
    </dgm:pt>
    <dgm:pt modelId="{DD035E62-4538-FF46-A088-B3358AFC20B9}" type="pres">
      <dgm:prSet presAssocID="{0A4ECC71-A7B7-4246-9332-FF625FF54DBC}" presName="sp" presStyleCnt="0"/>
      <dgm:spPr/>
    </dgm:pt>
    <dgm:pt modelId="{9834FB80-7F0D-E747-8896-106EF9600A18}" type="pres">
      <dgm:prSet presAssocID="{5AD7CEFE-B92B-FE4E-B4F6-8FD412F21486}" presName="arrowAndChildren" presStyleCnt="0"/>
      <dgm:spPr/>
    </dgm:pt>
    <dgm:pt modelId="{B33CF6D6-80B7-7E49-A5B3-609AB97EACAF}" type="pres">
      <dgm:prSet presAssocID="{5AD7CEFE-B92B-FE4E-B4F6-8FD412F21486}" presName="parentTextArrow" presStyleLbl="node1" presStyleIdx="0" presStyleCnt="4"/>
      <dgm:spPr/>
    </dgm:pt>
    <dgm:pt modelId="{80F93412-3AB2-7A40-8778-62DCBCE752BD}" type="pres">
      <dgm:prSet presAssocID="{5AD7CEFE-B92B-FE4E-B4F6-8FD412F21486}" presName="arrow" presStyleLbl="node1" presStyleIdx="1" presStyleCnt="4"/>
      <dgm:spPr/>
    </dgm:pt>
    <dgm:pt modelId="{8E163984-5B5E-FF4E-B0D7-0ADF56CEBA9D}" type="pres">
      <dgm:prSet presAssocID="{5AD7CEFE-B92B-FE4E-B4F6-8FD412F21486}" presName="descendantArrow" presStyleCnt="0"/>
      <dgm:spPr/>
    </dgm:pt>
    <dgm:pt modelId="{6B1002E5-EE84-C74B-9DDF-2B6D2BFBFD50}" type="pres">
      <dgm:prSet presAssocID="{37AC6194-C1D2-134F-A9E1-55B4E68A01B7}" presName="childTextArrow" presStyleLbl="fgAccFollowNode1" presStyleIdx="1" presStyleCnt="4">
        <dgm:presLayoutVars>
          <dgm:bulletEnabled val="1"/>
        </dgm:presLayoutVars>
      </dgm:prSet>
      <dgm:spPr/>
    </dgm:pt>
    <dgm:pt modelId="{120F4561-6378-344C-897A-62B5BA99DF17}" type="pres">
      <dgm:prSet presAssocID="{7D4632F8-017D-684A-9F09-E13A232D26C5}" presName="sp" presStyleCnt="0"/>
      <dgm:spPr/>
    </dgm:pt>
    <dgm:pt modelId="{5B679208-A6B4-9045-9764-85C0F64FAB4C}" type="pres">
      <dgm:prSet presAssocID="{26110B0A-4A59-E746-BD05-D86E99BC033F}" presName="arrowAndChildren" presStyleCnt="0"/>
      <dgm:spPr/>
    </dgm:pt>
    <dgm:pt modelId="{D562A5FE-838D-3D40-AA1E-91ABDACD84F0}" type="pres">
      <dgm:prSet presAssocID="{26110B0A-4A59-E746-BD05-D86E99BC033F}" presName="parentTextArrow" presStyleLbl="node1" presStyleIdx="1" presStyleCnt="4"/>
      <dgm:spPr/>
    </dgm:pt>
    <dgm:pt modelId="{6BCC3834-C7A1-6C4E-985B-DF37C9536DDC}" type="pres">
      <dgm:prSet presAssocID="{26110B0A-4A59-E746-BD05-D86E99BC033F}" presName="arrow" presStyleLbl="node1" presStyleIdx="2" presStyleCnt="4"/>
      <dgm:spPr/>
    </dgm:pt>
    <dgm:pt modelId="{04FDA257-3487-A54A-95D7-9885BC58F7A5}" type="pres">
      <dgm:prSet presAssocID="{26110B0A-4A59-E746-BD05-D86E99BC033F}" presName="descendantArrow" presStyleCnt="0"/>
      <dgm:spPr/>
    </dgm:pt>
    <dgm:pt modelId="{0DB79954-F866-2148-B2B2-10DE79928FEA}" type="pres">
      <dgm:prSet presAssocID="{F129F2ED-073E-424C-B95E-393C3C35BB52}" presName="childTextArrow" presStyleLbl="fgAccFollowNode1" presStyleIdx="2" presStyleCnt="4" custLinFactNeighborX="41748">
        <dgm:presLayoutVars>
          <dgm:bulletEnabled val="1"/>
        </dgm:presLayoutVars>
      </dgm:prSet>
      <dgm:spPr/>
    </dgm:pt>
    <dgm:pt modelId="{2BA49D57-7701-D247-AD19-4B46812127E2}" type="pres">
      <dgm:prSet presAssocID="{3D51F3A3-B4D5-E942-A1CB-04B025716CC5}" presName="sp" presStyleCnt="0"/>
      <dgm:spPr/>
    </dgm:pt>
    <dgm:pt modelId="{416E4BB6-FF39-1C4E-8645-DC508A48D9CD}" type="pres">
      <dgm:prSet presAssocID="{25B95F5E-B4E8-4F42-9ECA-A358D3048996}" presName="arrowAndChildren" presStyleCnt="0"/>
      <dgm:spPr/>
    </dgm:pt>
    <dgm:pt modelId="{3F825771-0A5D-084B-9656-4C7175A46AFE}" type="pres">
      <dgm:prSet presAssocID="{25B95F5E-B4E8-4F42-9ECA-A358D3048996}" presName="parentTextArrow" presStyleLbl="node1" presStyleIdx="2" presStyleCnt="4"/>
      <dgm:spPr/>
    </dgm:pt>
    <dgm:pt modelId="{F91CA267-BB91-F642-A93D-31AC21361C44}" type="pres">
      <dgm:prSet presAssocID="{25B95F5E-B4E8-4F42-9ECA-A358D3048996}" presName="arrow" presStyleLbl="node1" presStyleIdx="3" presStyleCnt="4"/>
      <dgm:spPr/>
    </dgm:pt>
    <dgm:pt modelId="{E5BFDB21-914C-4B4B-AEBF-C84D8D558B5B}" type="pres">
      <dgm:prSet presAssocID="{25B95F5E-B4E8-4F42-9ECA-A358D3048996}" presName="descendantArrow" presStyleCnt="0"/>
      <dgm:spPr/>
    </dgm:pt>
    <dgm:pt modelId="{B59B87D5-9AC0-1E40-A289-51E5B6600556}" type="pres">
      <dgm:prSet presAssocID="{275CEB2A-2BA5-504B-B577-5E897F2B0F10}" presName="childTextArrow" presStyleLbl="fgAccFollowNode1" presStyleIdx="3" presStyleCnt="4">
        <dgm:presLayoutVars>
          <dgm:bulletEnabled val="1"/>
        </dgm:presLayoutVars>
      </dgm:prSet>
      <dgm:spPr/>
    </dgm:pt>
  </dgm:ptLst>
  <dgm:cxnLst>
    <dgm:cxn modelId="{B9BC520B-46B2-9A4F-B673-0793ED1B7269}" type="presOf" srcId="{275CEB2A-2BA5-504B-B577-5E897F2B0F10}" destId="{B59B87D5-9AC0-1E40-A289-51E5B6600556}" srcOrd="0" destOrd="0" presId="urn:microsoft.com/office/officeart/2005/8/layout/process4"/>
    <dgm:cxn modelId="{B6BCF90F-1126-1540-90DA-8FC85F9CBFC7}" srcId="{5AD7CEFE-B92B-FE4E-B4F6-8FD412F21486}" destId="{37AC6194-C1D2-134F-A9E1-55B4E68A01B7}" srcOrd="0" destOrd="0" parTransId="{3F77D6AA-4928-4841-BCFD-53766F68C139}" sibTransId="{C582C3EA-346A-7D49-84E8-41644B33F90F}"/>
    <dgm:cxn modelId="{2A955D18-65D5-9D4B-98C1-04727F4A34E0}" srcId="{25B95F5E-B4E8-4F42-9ECA-A358D3048996}" destId="{275CEB2A-2BA5-504B-B577-5E897F2B0F10}" srcOrd="0" destOrd="0" parTransId="{AC714B62-E710-1948-9410-15E5FA6F1DFD}" sibTransId="{4EC0363A-C2B8-C74A-9ED7-1A81956B0798}"/>
    <dgm:cxn modelId="{A55F101F-77E2-284C-8266-3ACBF50031D3}" type="presOf" srcId="{1745937C-59FE-3944-AC9A-9F04A4A59E89}" destId="{AF7F126C-8D56-A949-83F6-92AF5F6CE9E0}" srcOrd="0" destOrd="0" presId="urn:microsoft.com/office/officeart/2005/8/layout/process4"/>
    <dgm:cxn modelId="{48E60F20-2AF4-C549-9B54-15FBD3003428}" type="presOf" srcId="{25B95F5E-B4E8-4F42-9ECA-A358D3048996}" destId="{F91CA267-BB91-F642-A93D-31AC21361C44}" srcOrd="1" destOrd="0" presId="urn:microsoft.com/office/officeart/2005/8/layout/process4"/>
    <dgm:cxn modelId="{D2759226-8DFF-1F40-8B67-6B215652B42F}" type="presOf" srcId="{25B95F5E-B4E8-4F42-9ECA-A358D3048996}" destId="{3F825771-0A5D-084B-9656-4C7175A46AFE}" srcOrd="0" destOrd="0" presId="urn:microsoft.com/office/officeart/2005/8/layout/process4"/>
    <dgm:cxn modelId="{CBE8682D-8F6E-8E43-8235-6EBD8D9620DC}" type="presOf" srcId="{5AD7CEFE-B92B-FE4E-B4F6-8FD412F21486}" destId="{B33CF6D6-80B7-7E49-A5B3-609AB97EACAF}" srcOrd="0" destOrd="0" presId="urn:microsoft.com/office/officeart/2005/8/layout/process4"/>
    <dgm:cxn modelId="{01F6753B-1DC2-AA4D-AD89-41D058CB100D}" srcId="{7E836C05-DC9F-D74B-AC33-2E7881FF507D}" destId="{1745937C-59FE-3944-AC9A-9F04A4A59E89}" srcOrd="3" destOrd="0" parTransId="{6CD79B55-2C38-1B4F-8471-B5B759571138}" sibTransId="{DB85D986-921F-1943-A8E3-49DE266A4B4C}"/>
    <dgm:cxn modelId="{2F764868-24E5-834C-B9D6-F96292F9424E}" type="presOf" srcId="{26110B0A-4A59-E746-BD05-D86E99BC033F}" destId="{D562A5FE-838D-3D40-AA1E-91ABDACD84F0}" srcOrd="0" destOrd="0" presId="urn:microsoft.com/office/officeart/2005/8/layout/process4"/>
    <dgm:cxn modelId="{4A12F14C-8E82-8842-9EA6-47B5B2B442D9}" type="presOf" srcId="{7E836C05-DC9F-D74B-AC33-2E7881FF507D}" destId="{DAE14E82-4BA3-BB45-ADAB-3D8E4A57410D}" srcOrd="0" destOrd="0" presId="urn:microsoft.com/office/officeart/2005/8/layout/process4"/>
    <dgm:cxn modelId="{5875C176-321B-1342-A29E-D22A4A0CF276}" type="presOf" srcId="{837FAE2D-B031-8D42-AD51-F613B274892B}" destId="{9000A97E-9F58-B34D-839C-9E8E04838713}" srcOrd="0" destOrd="0" presId="urn:microsoft.com/office/officeart/2005/8/layout/process4"/>
    <dgm:cxn modelId="{38013789-3E4F-1145-8539-03AF37E021BC}" srcId="{26110B0A-4A59-E746-BD05-D86E99BC033F}" destId="{F129F2ED-073E-424C-B95E-393C3C35BB52}" srcOrd="0" destOrd="0" parTransId="{8E9B1EC4-E3E0-AB48-B530-7DA27ECCF2BE}" sibTransId="{6FDACD43-016D-4F44-80D1-2BDE3779048B}"/>
    <dgm:cxn modelId="{25D07C90-913B-1B46-AD56-E7B389724894}" srcId="{7E836C05-DC9F-D74B-AC33-2E7881FF507D}" destId="{5AD7CEFE-B92B-FE4E-B4F6-8FD412F21486}" srcOrd="2" destOrd="0" parTransId="{63E54C0C-B30B-7E45-83CC-274783CE109E}" sibTransId="{0A4ECC71-A7B7-4246-9332-FF625FF54DBC}"/>
    <dgm:cxn modelId="{8C6F60AC-D068-A14E-89E8-797B8FDA2666}" type="presOf" srcId="{1745937C-59FE-3944-AC9A-9F04A4A59E89}" destId="{76D01C3B-302C-6D45-B016-AB6B09D62DF0}" srcOrd="1" destOrd="0" presId="urn:microsoft.com/office/officeart/2005/8/layout/process4"/>
    <dgm:cxn modelId="{0E8802B4-C032-A34E-A47B-1A17D17AE000}" srcId="{7E836C05-DC9F-D74B-AC33-2E7881FF507D}" destId="{26110B0A-4A59-E746-BD05-D86E99BC033F}" srcOrd="1" destOrd="0" parTransId="{2BEEF10A-D67C-964F-AFD7-57B95DDD6375}" sibTransId="{7D4632F8-017D-684A-9F09-E13A232D26C5}"/>
    <dgm:cxn modelId="{94BEA5C4-EE58-6F46-8CBD-529706A5D7BD}" type="presOf" srcId="{37AC6194-C1D2-134F-A9E1-55B4E68A01B7}" destId="{6B1002E5-EE84-C74B-9DDF-2B6D2BFBFD50}" srcOrd="0" destOrd="0" presId="urn:microsoft.com/office/officeart/2005/8/layout/process4"/>
    <dgm:cxn modelId="{9AB131D1-C1CB-9A46-964D-8A20C0A83BB5}" type="presOf" srcId="{26110B0A-4A59-E746-BD05-D86E99BC033F}" destId="{6BCC3834-C7A1-6C4E-985B-DF37C9536DDC}" srcOrd="1" destOrd="0" presId="urn:microsoft.com/office/officeart/2005/8/layout/process4"/>
    <dgm:cxn modelId="{F1A908DC-3C68-4B48-A9AB-447F10006520}" type="presOf" srcId="{5AD7CEFE-B92B-FE4E-B4F6-8FD412F21486}" destId="{80F93412-3AB2-7A40-8778-62DCBCE752BD}" srcOrd="1" destOrd="0" presId="urn:microsoft.com/office/officeart/2005/8/layout/process4"/>
    <dgm:cxn modelId="{834781E4-D3AD-654C-A1DC-CF06F18D81B9}" type="presOf" srcId="{F129F2ED-073E-424C-B95E-393C3C35BB52}" destId="{0DB79954-F866-2148-B2B2-10DE79928FEA}" srcOrd="0" destOrd="0" presId="urn:microsoft.com/office/officeart/2005/8/layout/process4"/>
    <dgm:cxn modelId="{1BB075EC-6491-034D-AF0F-436DF4FF72AC}" srcId="{1745937C-59FE-3944-AC9A-9F04A4A59E89}" destId="{837FAE2D-B031-8D42-AD51-F613B274892B}" srcOrd="0" destOrd="0" parTransId="{417B3354-BACB-E041-A9BA-7957F934775D}" sibTransId="{BFA55F7E-DF2B-B045-87C8-3E5A8C4DC99D}"/>
    <dgm:cxn modelId="{C4CBA5F2-CA70-1247-BC92-D395BAB58C85}" srcId="{7E836C05-DC9F-D74B-AC33-2E7881FF507D}" destId="{25B95F5E-B4E8-4F42-9ECA-A358D3048996}" srcOrd="0" destOrd="0" parTransId="{8E4FD96E-3C83-8444-9758-440B6C738238}" sibTransId="{3D51F3A3-B4D5-E942-A1CB-04B025716CC5}"/>
    <dgm:cxn modelId="{9D04416E-B465-6243-ADD2-764EF679B536}" type="presParOf" srcId="{DAE14E82-4BA3-BB45-ADAB-3D8E4A57410D}" destId="{4C1E7CC5-3DFF-6E45-960D-8ADEA4F66845}" srcOrd="0" destOrd="0" presId="urn:microsoft.com/office/officeart/2005/8/layout/process4"/>
    <dgm:cxn modelId="{BB6BCAC8-5BD0-1D46-8FA0-73F040C160C6}" type="presParOf" srcId="{4C1E7CC5-3DFF-6E45-960D-8ADEA4F66845}" destId="{AF7F126C-8D56-A949-83F6-92AF5F6CE9E0}" srcOrd="0" destOrd="0" presId="urn:microsoft.com/office/officeart/2005/8/layout/process4"/>
    <dgm:cxn modelId="{B42A334E-6964-3248-9FA9-C902401E44AB}" type="presParOf" srcId="{4C1E7CC5-3DFF-6E45-960D-8ADEA4F66845}" destId="{76D01C3B-302C-6D45-B016-AB6B09D62DF0}" srcOrd="1" destOrd="0" presId="urn:microsoft.com/office/officeart/2005/8/layout/process4"/>
    <dgm:cxn modelId="{3FBD7470-FC3B-4C4F-8E5A-295DC7503F35}" type="presParOf" srcId="{4C1E7CC5-3DFF-6E45-960D-8ADEA4F66845}" destId="{39D715B8-86CF-304C-9DC7-8A9B884E78BB}" srcOrd="2" destOrd="0" presId="urn:microsoft.com/office/officeart/2005/8/layout/process4"/>
    <dgm:cxn modelId="{669E7AC2-A0D1-C240-B980-EBF90EEE866D}" type="presParOf" srcId="{39D715B8-86CF-304C-9DC7-8A9B884E78BB}" destId="{9000A97E-9F58-B34D-839C-9E8E04838713}" srcOrd="0" destOrd="0" presId="urn:microsoft.com/office/officeart/2005/8/layout/process4"/>
    <dgm:cxn modelId="{B744EE57-6496-6C48-A0C8-4C68B7CED77A}" type="presParOf" srcId="{DAE14E82-4BA3-BB45-ADAB-3D8E4A57410D}" destId="{DD035E62-4538-FF46-A088-B3358AFC20B9}" srcOrd="1" destOrd="0" presId="urn:microsoft.com/office/officeart/2005/8/layout/process4"/>
    <dgm:cxn modelId="{24E7F738-D36D-7244-ABAC-44AA6E26153C}" type="presParOf" srcId="{DAE14E82-4BA3-BB45-ADAB-3D8E4A57410D}" destId="{9834FB80-7F0D-E747-8896-106EF9600A18}" srcOrd="2" destOrd="0" presId="urn:microsoft.com/office/officeart/2005/8/layout/process4"/>
    <dgm:cxn modelId="{07052B02-6451-5446-B660-FFA48B595776}" type="presParOf" srcId="{9834FB80-7F0D-E747-8896-106EF9600A18}" destId="{B33CF6D6-80B7-7E49-A5B3-609AB97EACAF}" srcOrd="0" destOrd="0" presId="urn:microsoft.com/office/officeart/2005/8/layout/process4"/>
    <dgm:cxn modelId="{8BF41D84-25A2-B845-922C-24F76FF10FA2}" type="presParOf" srcId="{9834FB80-7F0D-E747-8896-106EF9600A18}" destId="{80F93412-3AB2-7A40-8778-62DCBCE752BD}" srcOrd="1" destOrd="0" presId="urn:microsoft.com/office/officeart/2005/8/layout/process4"/>
    <dgm:cxn modelId="{CCF6CEB5-232A-4542-8D7D-F4C2AFEB2918}" type="presParOf" srcId="{9834FB80-7F0D-E747-8896-106EF9600A18}" destId="{8E163984-5B5E-FF4E-B0D7-0ADF56CEBA9D}" srcOrd="2" destOrd="0" presId="urn:microsoft.com/office/officeart/2005/8/layout/process4"/>
    <dgm:cxn modelId="{124B0430-D340-4242-956F-A4A2ABE98CCB}" type="presParOf" srcId="{8E163984-5B5E-FF4E-B0D7-0ADF56CEBA9D}" destId="{6B1002E5-EE84-C74B-9DDF-2B6D2BFBFD50}" srcOrd="0" destOrd="0" presId="urn:microsoft.com/office/officeart/2005/8/layout/process4"/>
    <dgm:cxn modelId="{03714EE5-CE31-3E49-BA4D-005285587F8E}" type="presParOf" srcId="{DAE14E82-4BA3-BB45-ADAB-3D8E4A57410D}" destId="{120F4561-6378-344C-897A-62B5BA99DF17}" srcOrd="3" destOrd="0" presId="urn:microsoft.com/office/officeart/2005/8/layout/process4"/>
    <dgm:cxn modelId="{C58026AC-B7D4-2640-B4F7-FFD6A7B8A64F}" type="presParOf" srcId="{DAE14E82-4BA3-BB45-ADAB-3D8E4A57410D}" destId="{5B679208-A6B4-9045-9764-85C0F64FAB4C}" srcOrd="4" destOrd="0" presId="urn:microsoft.com/office/officeart/2005/8/layout/process4"/>
    <dgm:cxn modelId="{81C3E2C3-DD24-D24E-943E-0B144318B4F2}" type="presParOf" srcId="{5B679208-A6B4-9045-9764-85C0F64FAB4C}" destId="{D562A5FE-838D-3D40-AA1E-91ABDACD84F0}" srcOrd="0" destOrd="0" presId="urn:microsoft.com/office/officeart/2005/8/layout/process4"/>
    <dgm:cxn modelId="{E2AF2E81-81CC-A04A-997B-C4412C333C1F}" type="presParOf" srcId="{5B679208-A6B4-9045-9764-85C0F64FAB4C}" destId="{6BCC3834-C7A1-6C4E-985B-DF37C9536DDC}" srcOrd="1" destOrd="0" presId="urn:microsoft.com/office/officeart/2005/8/layout/process4"/>
    <dgm:cxn modelId="{A4265445-7258-1344-9689-F4ADF1168A3F}" type="presParOf" srcId="{5B679208-A6B4-9045-9764-85C0F64FAB4C}" destId="{04FDA257-3487-A54A-95D7-9885BC58F7A5}" srcOrd="2" destOrd="0" presId="urn:microsoft.com/office/officeart/2005/8/layout/process4"/>
    <dgm:cxn modelId="{45D69E80-B77A-AE45-B681-25C4A2A69C7C}" type="presParOf" srcId="{04FDA257-3487-A54A-95D7-9885BC58F7A5}" destId="{0DB79954-F866-2148-B2B2-10DE79928FEA}" srcOrd="0" destOrd="0" presId="urn:microsoft.com/office/officeart/2005/8/layout/process4"/>
    <dgm:cxn modelId="{7978C710-2A0A-164A-A4F9-7FD97DC73F2B}" type="presParOf" srcId="{DAE14E82-4BA3-BB45-ADAB-3D8E4A57410D}" destId="{2BA49D57-7701-D247-AD19-4B46812127E2}" srcOrd="5" destOrd="0" presId="urn:microsoft.com/office/officeart/2005/8/layout/process4"/>
    <dgm:cxn modelId="{938E6FDA-BBEC-0A41-AA62-B6EA841A61EE}" type="presParOf" srcId="{DAE14E82-4BA3-BB45-ADAB-3D8E4A57410D}" destId="{416E4BB6-FF39-1C4E-8645-DC508A48D9CD}" srcOrd="6" destOrd="0" presId="urn:microsoft.com/office/officeart/2005/8/layout/process4"/>
    <dgm:cxn modelId="{20CF5595-3476-454D-BA79-9AD2CF9885E4}" type="presParOf" srcId="{416E4BB6-FF39-1C4E-8645-DC508A48D9CD}" destId="{3F825771-0A5D-084B-9656-4C7175A46AFE}" srcOrd="0" destOrd="0" presId="urn:microsoft.com/office/officeart/2005/8/layout/process4"/>
    <dgm:cxn modelId="{273AE9EC-DEB6-1D4C-8EE8-2B3F2BA36485}" type="presParOf" srcId="{416E4BB6-FF39-1C4E-8645-DC508A48D9CD}" destId="{F91CA267-BB91-F642-A93D-31AC21361C44}" srcOrd="1" destOrd="0" presId="urn:microsoft.com/office/officeart/2005/8/layout/process4"/>
    <dgm:cxn modelId="{7F4DFF7C-6A38-F347-94E7-ABCB7EB73914}" type="presParOf" srcId="{416E4BB6-FF39-1C4E-8645-DC508A48D9CD}" destId="{E5BFDB21-914C-4B4B-AEBF-C84D8D558B5B}" srcOrd="2" destOrd="0" presId="urn:microsoft.com/office/officeart/2005/8/layout/process4"/>
    <dgm:cxn modelId="{5C5604E9-E495-1443-8FE6-27C974FD5873}" type="presParOf" srcId="{E5BFDB21-914C-4B4B-AEBF-C84D8D558B5B}" destId="{B59B87D5-9AC0-1E40-A289-51E5B6600556}"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4085971"/>
          <a:ext cx="7949648" cy="8939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Framework</a:t>
          </a:r>
        </a:p>
      </dsp:txBody>
      <dsp:txXfrm>
        <a:off x="0" y="4085971"/>
        <a:ext cx="7949648" cy="482711"/>
      </dsp:txXfrm>
    </dsp:sp>
    <dsp:sp modelId="{3C429F99-81E6-A543-8A4B-332D2507806F}">
      <dsp:nvSpPr>
        <dsp:cNvPr id="0" name=""/>
        <dsp:cNvSpPr/>
      </dsp:nvSpPr>
      <dsp:spPr>
        <a:xfrm>
          <a:off x="0" y="4550805"/>
          <a:ext cx="3974823" cy="411198"/>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Integrate</a:t>
          </a:r>
        </a:p>
      </dsp:txBody>
      <dsp:txXfrm>
        <a:off x="0" y="4550805"/>
        <a:ext cx="3974823" cy="411198"/>
      </dsp:txXfrm>
    </dsp:sp>
    <dsp:sp modelId="{44DCF20B-978B-6E48-B3BA-A073FFD895AE}">
      <dsp:nvSpPr>
        <dsp:cNvPr id="0" name=""/>
        <dsp:cNvSpPr/>
      </dsp:nvSpPr>
      <dsp:spPr>
        <a:xfrm>
          <a:off x="3974824" y="4550805"/>
          <a:ext cx="3974823" cy="411198"/>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Connected Methods</a:t>
          </a:r>
        </a:p>
      </dsp:txBody>
      <dsp:txXfrm>
        <a:off x="3974824" y="4550805"/>
        <a:ext cx="3974823" cy="411198"/>
      </dsp:txXfrm>
    </dsp:sp>
    <dsp:sp modelId="{7CCFCA13-21F6-3046-86E2-CAC2C60A33F9}">
      <dsp:nvSpPr>
        <dsp:cNvPr id="0" name=""/>
        <dsp:cNvSpPr/>
      </dsp:nvSpPr>
      <dsp:spPr>
        <a:xfrm rot="10800000">
          <a:off x="0" y="2724545"/>
          <a:ext cx="7949648" cy="137483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employed in numerous design processes, across scales</a:t>
          </a:r>
        </a:p>
      </dsp:txBody>
      <dsp:txXfrm rot="-10800000">
        <a:off x="0" y="2724545"/>
        <a:ext cx="7949648" cy="482566"/>
      </dsp:txXfrm>
    </dsp:sp>
    <dsp:sp modelId="{201F027A-5617-E346-B288-9BA4FCE75D8E}">
      <dsp:nvSpPr>
        <dsp:cNvPr id="0" name=""/>
        <dsp:cNvSpPr/>
      </dsp:nvSpPr>
      <dsp:spPr>
        <a:xfrm>
          <a:off x="3881" y="3207112"/>
          <a:ext cx="2647294"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Floor</a:t>
          </a:r>
        </a:p>
      </dsp:txBody>
      <dsp:txXfrm>
        <a:off x="3881" y="3207112"/>
        <a:ext cx="2647294" cy="411075"/>
      </dsp:txXfrm>
    </dsp:sp>
    <dsp:sp modelId="{D25AF9D7-F716-5E40-8249-2DB895232B3F}">
      <dsp:nvSpPr>
        <dsp:cNvPr id="0" name=""/>
        <dsp:cNvSpPr/>
      </dsp:nvSpPr>
      <dsp:spPr>
        <a:xfrm>
          <a:off x="2651176" y="3207112"/>
          <a:ext cx="2647294"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a:t>
          </a:r>
        </a:p>
      </dsp:txBody>
      <dsp:txXfrm>
        <a:off x="2651176" y="3207112"/>
        <a:ext cx="2647294" cy="411075"/>
      </dsp:txXfrm>
    </dsp:sp>
    <dsp:sp modelId="{B1E6E792-F611-404D-BB53-8DBD4A937447}">
      <dsp:nvSpPr>
        <dsp:cNvPr id="0" name=""/>
        <dsp:cNvSpPr/>
      </dsp:nvSpPr>
      <dsp:spPr>
        <a:xfrm>
          <a:off x="5298471" y="3207112"/>
          <a:ext cx="2647294"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City-Blocks</a:t>
          </a:r>
        </a:p>
      </dsp:txBody>
      <dsp:txXfrm>
        <a:off x="5298471" y="3207112"/>
        <a:ext cx="2647294" cy="411075"/>
      </dsp:txXfrm>
    </dsp:sp>
    <dsp:sp modelId="{B3D1D1F8-DE83-4740-BA40-FA09E6061C6A}">
      <dsp:nvSpPr>
        <dsp:cNvPr id="0" name=""/>
        <dsp:cNvSpPr/>
      </dsp:nvSpPr>
      <dsp:spPr>
        <a:xfrm rot="10800000">
          <a:off x="0" y="1363119"/>
          <a:ext cx="7949648" cy="137483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NP complete problem (</a:t>
          </a:r>
          <a:r>
            <a:rPr lang="en-US" sz="1600" kern="1200" dirty="0">
              <a:latin typeface="Times New Roman" panose="02020603050405020304" pitchFamily="18" charset="0"/>
              <a:cs typeface="Times New Roman" panose="02020603050405020304" pitchFamily="18" charset="0"/>
            </a:rPr>
            <a:t>complexity increases exponentially with increase in  inputs)</a:t>
          </a:r>
          <a:endParaRPr lang="en-US" sz="1400" kern="1200" dirty="0"/>
        </a:p>
      </dsp:txBody>
      <dsp:txXfrm rot="-10800000">
        <a:off x="0" y="1363119"/>
        <a:ext cx="7949648" cy="482566"/>
      </dsp:txXfrm>
    </dsp:sp>
    <dsp:sp modelId="{38065EE3-54B2-49C8-A01F-63EE9BA80FA7}">
      <dsp:nvSpPr>
        <dsp:cNvPr id="0" name=""/>
        <dsp:cNvSpPr/>
      </dsp:nvSpPr>
      <dsp:spPr>
        <a:xfrm>
          <a:off x="0" y="1845686"/>
          <a:ext cx="7949648"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5</a:t>
          </a:r>
          <a:r>
            <a:rPr lang="en-US" sz="1400" kern="1200" dirty="0">
              <a:latin typeface="Times New Roman" panose="02020603050405020304" pitchFamily="18" charset="0"/>
              <a:cs typeface="Times New Roman" panose="02020603050405020304" pitchFamily="18" charset="0"/>
            </a:rPr>
            <a:t>!=120, 10! = 3.6M+; 14!=87B+; 15!=</a:t>
          </a:r>
          <a:r>
            <a:rPr lang="en-US" sz="1400" b="0" i="0" kern="1200" dirty="0">
              <a:latin typeface="Times New Roman" panose="02020603050405020304" pitchFamily="18" charset="0"/>
              <a:cs typeface="Times New Roman" panose="02020603050405020304" pitchFamily="18" charset="0"/>
            </a:rPr>
            <a:t>1.3076744e+12</a:t>
          </a:r>
          <a:endParaRPr lang="en-US" sz="1400" kern="1200" dirty="0"/>
        </a:p>
      </dsp:txBody>
      <dsp:txXfrm>
        <a:off x="0" y="1845686"/>
        <a:ext cx="7949648" cy="411075"/>
      </dsp:txXfrm>
    </dsp:sp>
    <dsp:sp modelId="{CC9A52A4-5F7A-7744-995B-890CE482F7B9}">
      <dsp:nvSpPr>
        <dsp:cNvPr id="0" name=""/>
        <dsp:cNvSpPr/>
      </dsp:nvSpPr>
      <dsp:spPr>
        <a:xfrm rot="10800000">
          <a:off x="0" y="1693"/>
          <a:ext cx="7949648" cy="137483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general class of Constrained-Problems</a:t>
          </a:r>
        </a:p>
      </dsp:txBody>
      <dsp:txXfrm rot="-10800000">
        <a:off x="0" y="1693"/>
        <a:ext cx="7949648" cy="482566"/>
      </dsp:txXfrm>
    </dsp:sp>
    <dsp:sp modelId="{4B3357AC-D127-1646-A755-D02698E25E30}">
      <dsp:nvSpPr>
        <dsp:cNvPr id="0" name=""/>
        <dsp:cNvSpPr/>
      </dsp:nvSpPr>
      <dsp:spPr>
        <a:xfrm>
          <a:off x="0"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Spatial organization</a:t>
          </a:r>
        </a:p>
      </dsp:txBody>
      <dsp:txXfrm>
        <a:off x="0" y="484260"/>
        <a:ext cx="1987411" cy="411075"/>
      </dsp:txXfrm>
    </dsp:sp>
    <dsp:sp modelId="{60FA967F-DFC6-7B46-8C66-395381CCEF71}">
      <dsp:nvSpPr>
        <dsp:cNvPr id="0" name=""/>
        <dsp:cNvSpPr/>
      </dsp:nvSpPr>
      <dsp:spPr>
        <a:xfrm>
          <a:off x="1987412"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Parcellation-Massing</a:t>
          </a:r>
        </a:p>
      </dsp:txBody>
      <dsp:txXfrm>
        <a:off x="1987412" y="484260"/>
        <a:ext cx="1987411" cy="411075"/>
      </dsp:txXfrm>
    </dsp:sp>
    <dsp:sp modelId="{18063424-90ED-324F-9110-48E28C07EA91}">
      <dsp:nvSpPr>
        <dsp:cNvPr id="0" name=""/>
        <dsp:cNvSpPr/>
      </dsp:nvSpPr>
      <dsp:spPr>
        <a:xfrm>
          <a:off x="3974824"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 Feasibility Study</a:t>
          </a:r>
        </a:p>
      </dsp:txBody>
      <dsp:txXfrm>
        <a:off x="3974824" y="484260"/>
        <a:ext cx="1987411" cy="411075"/>
      </dsp:txXfrm>
    </dsp:sp>
    <dsp:sp modelId="{1BF41E56-EB52-7D40-A46A-71D262029186}">
      <dsp:nvSpPr>
        <dsp:cNvPr id="0" name=""/>
        <dsp:cNvSpPr/>
      </dsp:nvSpPr>
      <dsp:spPr>
        <a:xfrm>
          <a:off x="5962235" y="484260"/>
          <a:ext cx="1987411" cy="4110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mj-lt"/>
            <a:buNone/>
          </a:pPr>
          <a:r>
            <a:rPr lang="en-US" sz="1400" kern="1200" dirty="0"/>
            <a:t>Spatial Networks</a:t>
          </a:r>
        </a:p>
      </dsp:txBody>
      <dsp:txXfrm>
        <a:off x="5962235" y="484260"/>
        <a:ext cx="1987411" cy="4110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2035090"/>
          <a:ext cx="7962900" cy="13352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Algebraic forms + Reinforcement Learning</a:t>
          </a:r>
          <a:endParaRPr lang="en-US" sz="2000" kern="1200" dirty="0"/>
        </a:p>
      </dsp:txBody>
      <dsp:txXfrm>
        <a:off x="0" y="2035090"/>
        <a:ext cx="7962900" cy="721029"/>
      </dsp:txXfrm>
    </dsp:sp>
    <dsp:sp modelId="{163B1394-DA2B-4FD6-B379-025C6CADF32D}">
      <dsp:nvSpPr>
        <dsp:cNvPr id="0" name=""/>
        <dsp:cNvSpPr/>
      </dsp:nvSpPr>
      <dsp:spPr>
        <a:xfrm>
          <a:off x="3888"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Generalize geometric formulation</a:t>
          </a:r>
        </a:p>
      </dsp:txBody>
      <dsp:txXfrm>
        <a:off x="3888" y="2729414"/>
        <a:ext cx="2651707" cy="614210"/>
      </dsp:txXfrm>
    </dsp:sp>
    <dsp:sp modelId="{19B34CBB-AA5C-41B9-B2C8-E5475C263BB0}">
      <dsp:nvSpPr>
        <dsp:cNvPr id="0" name=""/>
        <dsp:cNvSpPr/>
      </dsp:nvSpPr>
      <dsp:spPr>
        <a:xfrm>
          <a:off x="2655596"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Simulate Data</a:t>
          </a:r>
        </a:p>
      </dsp:txBody>
      <dsp:txXfrm>
        <a:off x="2655596" y="2729414"/>
        <a:ext cx="2651707" cy="614210"/>
      </dsp:txXfrm>
    </dsp:sp>
    <dsp:sp modelId="{D1C0825D-C1B4-4045-A02E-88CB41FFC8B1}">
      <dsp:nvSpPr>
        <dsp:cNvPr id="0" name=""/>
        <dsp:cNvSpPr/>
      </dsp:nvSpPr>
      <dsp:spPr>
        <a:xfrm>
          <a:off x="5307303"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practically impossible to collect data before design</a:t>
          </a:r>
        </a:p>
      </dsp:txBody>
      <dsp:txXfrm>
        <a:off x="5307303" y="2729414"/>
        <a:ext cx="2651707" cy="614210"/>
      </dsp:txXfrm>
    </dsp:sp>
    <dsp:sp modelId="{68E73E7B-7ED6-CF40-8415-70F1D6EE8FFD}">
      <dsp:nvSpPr>
        <dsp:cNvPr id="0" name=""/>
        <dsp:cNvSpPr/>
      </dsp:nvSpPr>
      <dsp:spPr>
        <a:xfrm rot="10800000">
          <a:off x="0" y="1520"/>
          <a:ext cx="7962900" cy="2053598"/>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Collection of Patterns,  Generalize – form / task </a:t>
          </a:r>
        </a:p>
      </dsp:txBody>
      <dsp:txXfrm rot="-10800000">
        <a:off x="0" y="1520"/>
        <a:ext cx="7962900" cy="720812"/>
      </dsp:txXfrm>
    </dsp:sp>
    <dsp:sp modelId="{E56E898F-3331-4741-9CB4-0F82A96BC8CC}">
      <dsp:nvSpPr>
        <dsp:cNvPr id="0" name=""/>
        <dsp:cNvSpPr/>
      </dsp:nvSpPr>
      <dsp:spPr>
        <a:xfrm>
          <a:off x="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Geometric forms</a:t>
          </a:r>
        </a:p>
      </dsp:txBody>
      <dsp:txXfrm>
        <a:off x="0" y="722333"/>
        <a:ext cx="3981450" cy="614025"/>
      </dsp:txXfrm>
    </dsp:sp>
    <dsp:sp modelId="{15326301-BDBE-B646-97DC-2DAC1C1F060B}">
      <dsp:nvSpPr>
        <dsp:cNvPr id="0" name=""/>
        <dsp:cNvSpPr/>
      </dsp:nvSpPr>
      <dsp:spPr>
        <a:xfrm>
          <a:off x="398145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Optimization techniques</a:t>
          </a:r>
        </a:p>
      </dsp:txBody>
      <dsp:txXfrm>
        <a:off x="3981450" y="722333"/>
        <a:ext cx="3981450" cy="614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154958" y="1619588"/>
          <a:ext cx="1979496" cy="1979496"/>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p>
        <a:p>
          <a:pPr marL="0" lvl="0" indent="0" algn="ctr" defTabSz="622300">
            <a:lnSpc>
              <a:spcPct val="150000"/>
            </a:lnSpc>
            <a:spcBef>
              <a:spcPct val="0"/>
            </a:spcBef>
            <a:spcAft>
              <a:spcPct val="35000"/>
            </a:spcAft>
            <a:buNone/>
          </a:pPr>
          <a:r>
            <a:rPr lang="en-US" sz="1400" kern="1200" dirty="0"/>
            <a:t>Optimize </a:t>
          </a:r>
        </a:p>
      </dsp:txBody>
      <dsp:txXfrm>
        <a:off x="2552925" y="2083275"/>
        <a:ext cx="1183562" cy="1017502"/>
      </dsp:txXfrm>
    </dsp:sp>
    <dsp:sp modelId="{7B0EBB95-BF23-BB42-95D6-7BB89E915709}">
      <dsp:nvSpPr>
        <dsp:cNvPr id="0" name=""/>
        <dsp:cNvSpPr/>
      </dsp:nvSpPr>
      <dsp:spPr>
        <a:xfrm>
          <a:off x="898377" y="2977236"/>
          <a:ext cx="2156319" cy="29635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907057" y="2985916"/>
        <a:ext cx="2138959" cy="278992"/>
      </dsp:txXfrm>
    </dsp:sp>
    <dsp:sp modelId="{9DA3F42B-A366-A949-B998-F820385D4FDE}">
      <dsp:nvSpPr>
        <dsp:cNvPr id="0" name=""/>
        <dsp:cNvSpPr/>
      </dsp:nvSpPr>
      <dsp:spPr>
        <a:xfrm>
          <a:off x="1003250" y="1151707"/>
          <a:ext cx="1439634" cy="1439634"/>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r>
            <a:rPr lang="en-US" sz="1400" kern="1200" dirty="0"/>
            <a:t> Generate</a:t>
          </a:r>
        </a:p>
      </dsp:txBody>
      <dsp:txXfrm>
        <a:off x="1365682" y="1516330"/>
        <a:ext cx="714770" cy="710388"/>
      </dsp:txXfrm>
    </dsp:sp>
    <dsp:sp modelId="{E9B8F231-CB04-D346-8398-F8D22C73500E}">
      <dsp:nvSpPr>
        <dsp:cNvPr id="0" name=""/>
        <dsp:cNvSpPr/>
      </dsp:nvSpPr>
      <dsp:spPr>
        <a:xfrm>
          <a:off x="0" y="2167244"/>
          <a:ext cx="1920986" cy="302837"/>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8870" y="2176114"/>
        <a:ext cx="1903246" cy="285097"/>
      </dsp:txXfrm>
    </dsp:sp>
    <dsp:sp modelId="{BBE9A3B7-4333-4CBB-BFA5-3B38C247A6EB}">
      <dsp:nvSpPr>
        <dsp:cNvPr id="0" name=""/>
        <dsp:cNvSpPr/>
      </dsp:nvSpPr>
      <dsp:spPr>
        <a:xfrm rot="20700000">
          <a:off x="1809592" y="158506"/>
          <a:ext cx="1410547" cy="1410547"/>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b="1" u="sng" kern="1200" dirty="0"/>
            <a:t>Models </a:t>
          </a:r>
          <a:r>
            <a:rPr lang="en-US" sz="1800" b="1" u="none" kern="1200" dirty="0"/>
            <a:t>(M</a:t>
          </a:r>
          <a:r>
            <a:rPr lang="en-US" sz="1800" b="1" u="none" kern="1200" baseline="-25000" dirty="0"/>
            <a:t>0-n</a:t>
          </a:r>
          <a:r>
            <a:rPr lang="en-US" sz="1800" b="1" kern="1200" baseline="0" dirty="0"/>
            <a:t>)</a:t>
          </a:r>
        </a:p>
      </dsp:txBody>
      <dsp:txXfrm rot="-20700000">
        <a:off x="2118967" y="467881"/>
        <a:ext cx="791798" cy="791798"/>
      </dsp:txXfrm>
    </dsp:sp>
    <dsp:sp modelId="{4BAB6C5C-DD82-4ECB-AA93-26BFDFADD762}">
      <dsp:nvSpPr>
        <dsp:cNvPr id="0" name=""/>
        <dsp:cNvSpPr/>
      </dsp:nvSpPr>
      <dsp:spPr>
        <a:xfrm>
          <a:off x="2683801" y="971740"/>
          <a:ext cx="2051060" cy="323984"/>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2693290" y="981229"/>
        <a:ext cx="2032082" cy="305006"/>
      </dsp:txXfrm>
    </dsp:sp>
    <dsp:sp modelId="{964B9B04-8162-554D-B986-6CBDAE35EF9F}">
      <dsp:nvSpPr>
        <dsp:cNvPr id="0" name=""/>
        <dsp:cNvSpPr/>
      </dsp:nvSpPr>
      <dsp:spPr>
        <a:xfrm>
          <a:off x="1996323" y="1324521"/>
          <a:ext cx="2533755" cy="2533755"/>
        </a:xfrm>
        <a:prstGeom prst="circularArrow">
          <a:avLst>
            <a:gd name="adj1" fmla="val 4687"/>
            <a:gd name="adj2" fmla="val 299029"/>
            <a:gd name="adj3" fmla="val 2500208"/>
            <a:gd name="adj4" fmla="val 15896092"/>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748294" y="835725"/>
          <a:ext cx="1840931" cy="18409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1483318" y="-147901"/>
          <a:ext cx="1984895" cy="1984895"/>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7C828-AAA7-294C-BD45-8B2DC118DEF6}">
      <dsp:nvSpPr>
        <dsp:cNvPr id="0" name=""/>
        <dsp:cNvSpPr/>
      </dsp:nvSpPr>
      <dsp:spPr>
        <a:xfrm>
          <a:off x="0" y="0"/>
          <a:ext cx="7962900" cy="1119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Embedded structures in framework</a:t>
          </a:r>
        </a:p>
      </dsp:txBody>
      <dsp:txXfrm>
        <a:off x="0" y="0"/>
        <a:ext cx="7962900" cy="604290"/>
      </dsp:txXfrm>
    </dsp:sp>
    <dsp:sp modelId="{167D831D-A195-554E-89F8-F10ED65AE76B}">
      <dsp:nvSpPr>
        <dsp:cNvPr id="0" name=""/>
        <dsp:cNvSpPr/>
      </dsp:nvSpPr>
      <dsp:spPr>
        <a:xfrm>
          <a:off x="3888"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Explicit design process</a:t>
          </a:r>
        </a:p>
      </dsp:txBody>
      <dsp:txXfrm>
        <a:off x="3888" y="581909"/>
        <a:ext cx="2651707" cy="514765"/>
      </dsp:txXfrm>
    </dsp:sp>
    <dsp:sp modelId="{92B448E4-84EF-E24A-9B1D-6F742C82D2E4}">
      <dsp:nvSpPr>
        <dsp:cNvPr id="0" name=""/>
        <dsp:cNvSpPr/>
      </dsp:nvSpPr>
      <dsp:spPr>
        <a:xfrm>
          <a:off x="2655596"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Exploration</a:t>
          </a:r>
        </a:p>
      </dsp:txBody>
      <dsp:txXfrm>
        <a:off x="2655596" y="581909"/>
        <a:ext cx="2651707" cy="514765"/>
      </dsp:txXfrm>
    </dsp:sp>
    <dsp:sp modelId="{8D6FC205-5A6F-4816-AB12-9E17C34AE4B8}">
      <dsp:nvSpPr>
        <dsp:cNvPr id="0" name=""/>
        <dsp:cNvSpPr/>
      </dsp:nvSpPr>
      <dsp:spPr>
        <a:xfrm>
          <a:off x="5307303"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Semi-automation</a:t>
          </a:r>
        </a:p>
      </dsp:txBody>
      <dsp:txXfrm>
        <a:off x="5307303" y="581909"/>
        <a:ext cx="2651707" cy="5147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0"/>
          <a:ext cx="7949648" cy="12287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0" y="0"/>
        <a:ext cx="7949648" cy="663512"/>
      </dsp:txXfrm>
    </dsp:sp>
    <dsp:sp modelId="{3C429F99-81E6-A543-8A4B-332D2507806F}">
      <dsp:nvSpPr>
        <dsp:cNvPr id="0" name=""/>
        <dsp:cNvSpPr/>
      </dsp:nvSpPr>
      <dsp:spPr>
        <a:xfrm>
          <a:off x="0"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Integrate</a:t>
          </a:r>
        </a:p>
      </dsp:txBody>
      <dsp:txXfrm>
        <a:off x="0" y="638937"/>
        <a:ext cx="3974823" cy="565213"/>
      </dsp:txXfrm>
    </dsp:sp>
    <dsp:sp modelId="{44DCF20B-978B-6E48-B3BA-A073FFD895AE}">
      <dsp:nvSpPr>
        <dsp:cNvPr id="0" name=""/>
        <dsp:cNvSpPr/>
      </dsp:nvSpPr>
      <dsp:spPr>
        <a:xfrm>
          <a:off x="3974824"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Connected Methods</a:t>
          </a:r>
        </a:p>
      </dsp:txBody>
      <dsp:txXfrm>
        <a:off x="3974824" y="638937"/>
        <a:ext cx="3974823" cy="5652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322263" cy="344515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Environment</a:t>
          </a:r>
        </a:p>
      </dsp:txBody>
      <dsp:txXfrm>
        <a:off x="0" y="0"/>
        <a:ext cx="2322263" cy="1033545"/>
      </dsp:txXfrm>
    </dsp:sp>
    <dsp:sp modelId="{262AF906-758C-6B41-8EF2-8C582A28CB14}">
      <dsp:nvSpPr>
        <dsp:cNvPr id="0" name=""/>
        <dsp:cNvSpPr/>
      </dsp:nvSpPr>
      <dsp:spPr>
        <a:xfrm>
          <a:off x="232226" y="1033629"/>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Agent</a:t>
          </a:r>
        </a:p>
      </dsp:txBody>
      <dsp:txXfrm>
        <a:off x="246926" y="1048329"/>
        <a:ext cx="1828410" cy="472485"/>
      </dsp:txXfrm>
    </dsp:sp>
    <dsp:sp modelId="{448A36FC-09AF-E74A-A333-84323F7D460F}">
      <dsp:nvSpPr>
        <dsp:cNvPr id="0" name=""/>
        <dsp:cNvSpPr/>
      </dsp:nvSpPr>
      <dsp:spPr>
        <a:xfrm>
          <a:off x="232226" y="1612727"/>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State</a:t>
          </a:r>
        </a:p>
      </dsp:txBody>
      <dsp:txXfrm>
        <a:off x="246926" y="1627427"/>
        <a:ext cx="1828410" cy="472485"/>
      </dsp:txXfrm>
    </dsp:sp>
    <dsp:sp modelId="{8A820B06-3EA7-4900-AD76-4C6A456064E9}">
      <dsp:nvSpPr>
        <dsp:cNvPr id="0" name=""/>
        <dsp:cNvSpPr/>
      </dsp:nvSpPr>
      <dsp:spPr>
        <a:xfrm>
          <a:off x="232226" y="2191825"/>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a:t>
          </a:r>
        </a:p>
      </dsp:txBody>
      <dsp:txXfrm>
        <a:off x="246926" y="2206525"/>
        <a:ext cx="1828410" cy="472485"/>
      </dsp:txXfrm>
    </dsp:sp>
    <dsp:sp modelId="{49998E35-626E-4C35-BF94-7EFF8FE5E626}">
      <dsp:nvSpPr>
        <dsp:cNvPr id="0" name=""/>
        <dsp:cNvSpPr/>
      </dsp:nvSpPr>
      <dsp:spPr>
        <a:xfrm>
          <a:off x="232226" y="2770924"/>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Reward</a:t>
          </a:r>
        </a:p>
      </dsp:txBody>
      <dsp:txXfrm>
        <a:off x="246926" y="2785624"/>
        <a:ext cx="1828410" cy="472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2267" y="0"/>
          <a:ext cx="2319995" cy="34382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Methods</a:t>
          </a:r>
        </a:p>
      </dsp:txBody>
      <dsp:txXfrm>
        <a:off x="2267" y="0"/>
        <a:ext cx="2319995" cy="1031468"/>
      </dsp:txXfrm>
    </dsp:sp>
    <dsp:sp modelId="{C71EEC0D-32FE-4897-B72B-71318EA91ADD}">
      <dsp:nvSpPr>
        <dsp:cNvPr id="0" name=""/>
        <dsp:cNvSpPr/>
      </dsp:nvSpPr>
      <dsp:spPr>
        <a:xfrm>
          <a:off x="233133" y="1031762"/>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Action-Value Function</a:t>
          </a:r>
        </a:p>
      </dsp:txBody>
      <dsp:txXfrm>
        <a:off x="252917" y="1051546"/>
        <a:ext cx="1816428" cy="635906"/>
      </dsp:txXfrm>
    </dsp:sp>
    <dsp:sp modelId="{80E18D64-687F-4C7D-9952-2D53836C25D4}">
      <dsp:nvSpPr>
        <dsp:cNvPr id="0" name=""/>
        <dsp:cNvSpPr/>
      </dsp:nvSpPr>
      <dsp:spPr>
        <a:xfrm>
          <a:off x="233133" y="1811155"/>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Policy</a:t>
          </a:r>
        </a:p>
      </dsp:txBody>
      <dsp:txXfrm>
        <a:off x="252917" y="1830939"/>
        <a:ext cx="1816428" cy="635906"/>
      </dsp:txXfrm>
    </dsp:sp>
    <dsp:sp modelId="{A46785FA-7939-4442-81F8-87B0A1247D71}">
      <dsp:nvSpPr>
        <dsp:cNvPr id="0" name=""/>
        <dsp:cNvSpPr/>
      </dsp:nvSpPr>
      <dsp:spPr>
        <a:xfrm>
          <a:off x="233133" y="2590549"/>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Q-Learning</a:t>
          </a:r>
        </a:p>
      </dsp:txBody>
      <dsp:txXfrm>
        <a:off x="252917" y="2610333"/>
        <a:ext cx="1816428" cy="6359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1C3B-302C-6D45-B016-AB6B09D62DF0}">
      <dsp:nvSpPr>
        <dsp:cNvPr id="0" name=""/>
        <dsp:cNvSpPr/>
      </dsp:nvSpPr>
      <dsp:spPr>
        <a:xfrm>
          <a:off x="0" y="3564249"/>
          <a:ext cx="3756637" cy="77977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Buildings / Space Allocation</a:t>
          </a:r>
        </a:p>
      </dsp:txBody>
      <dsp:txXfrm>
        <a:off x="0" y="3564249"/>
        <a:ext cx="3756637" cy="421076"/>
      </dsp:txXfrm>
    </dsp:sp>
    <dsp:sp modelId="{9000A97E-9F58-B34D-839C-9E8E04838713}">
      <dsp:nvSpPr>
        <dsp:cNvPr id="0" name=""/>
        <dsp:cNvSpPr/>
      </dsp:nvSpPr>
      <dsp:spPr>
        <a:xfrm>
          <a:off x="0" y="3969729"/>
          <a:ext cx="3756637" cy="35869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centrality, dispersal, betweenness, attraction, edge-intersections</a:t>
          </a:r>
        </a:p>
      </dsp:txBody>
      <dsp:txXfrm>
        <a:off x="0" y="3969729"/>
        <a:ext cx="3756637" cy="358694"/>
      </dsp:txXfrm>
    </dsp:sp>
    <dsp:sp modelId="{80F93412-3AB2-7A40-8778-62DCBCE752BD}">
      <dsp:nvSpPr>
        <dsp:cNvPr id="0" name=""/>
        <dsp:cNvSpPr/>
      </dsp:nvSpPr>
      <dsp:spPr>
        <a:xfrm rot="10800000">
          <a:off x="0" y="2376658"/>
          <a:ext cx="3756637" cy="1199287"/>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Circulation</a:t>
          </a:r>
        </a:p>
      </dsp:txBody>
      <dsp:txXfrm rot="-10800000">
        <a:off x="0" y="2376658"/>
        <a:ext cx="3756637" cy="420949"/>
      </dsp:txXfrm>
    </dsp:sp>
    <dsp:sp modelId="{6B1002E5-EE84-C74B-9DDF-2B6D2BFBFD50}">
      <dsp:nvSpPr>
        <dsp:cNvPr id="0" name=""/>
        <dsp:cNvSpPr/>
      </dsp:nvSpPr>
      <dsp:spPr>
        <a:xfrm>
          <a:off x="0" y="2797608"/>
          <a:ext cx="3756637" cy="35858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Edges- TYPES  of geometry of streets, roads</a:t>
          </a:r>
        </a:p>
      </dsp:txBody>
      <dsp:txXfrm>
        <a:off x="0" y="2797608"/>
        <a:ext cx="3756637" cy="358586"/>
      </dsp:txXfrm>
    </dsp:sp>
    <dsp:sp modelId="{6BCC3834-C7A1-6C4E-985B-DF37C9536DDC}">
      <dsp:nvSpPr>
        <dsp:cNvPr id="0" name=""/>
        <dsp:cNvSpPr/>
      </dsp:nvSpPr>
      <dsp:spPr>
        <a:xfrm rot="10800000">
          <a:off x="0" y="1189067"/>
          <a:ext cx="3756637" cy="1199287"/>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Network</a:t>
          </a:r>
        </a:p>
      </dsp:txBody>
      <dsp:txXfrm rot="-10800000">
        <a:off x="0" y="1189067"/>
        <a:ext cx="3756637" cy="420949"/>
      </dsp:txXfrm>
    </dsp:sp>
    <dsp:sp modelId="{0DB79954-F866-2148-B2B2-10DE79928FEA}">
      <dsp:nvSpPr>
        <dsp:cNvPr id="0" name=""/>
        <dsp:cNvSpPr/>
      </dsp:nvSpPr>
      <dsp:spPr>
        <a:xfrm>
          <a:off x="0" y="1610017"/>
          <a:ext cx="3756637" cy="35858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Connect nodes with edges</a:t>
          </a:r>
        </a:p>
      </dsp:txBody>
      <dsp:txXfrm>
        <a:off x="0" y="1610017"/>
        <a:ext cx="3756637" cy="358586"/>
      </dsp:txXfrm>
    </dsp:sp>
    <dsp:sp modelId="{F91CA267-BB91-F642-A93D-31AC21361C44}">
      <dsp:nvSpPr>
        <dsp:cNvPr id="0" name=""/>
        <dsp:cNvSpPr/>
      </dsp:nvSpPr>
      <dsp:spPr>
        <a:xfrm rot="10800000">
          <a:off x="0" y="1477"/>
          <a:ext cx="3756637" cy="1199287"/>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Grid</a:t>
          </a:r>
        </a:p>
      </dsp:txBody>
      <dsp:txXfrm rot="-10800000">
        <a:off x="0" y="1477"/>
        <a:ext cx="3756637" cy="420949"/>
      </dsp:txXfrm>
    </dsp:sp>
    <dsp:sp modelId="{B59B87D5-9AC0-1E40-A289-51E5B6600556}">
      <dsp:nvSpPr>
        <dsp:cNvPr id="0" name=""/>
        <dsp:cNvSpPr/>
      </dsp:nvSpPr>
      <dsp:spPr>
        <a:xfrm>
          <a:off x="0" y="422427"/>
          <a:ext cx="3756637" cy="35858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from region enclosed by a curve</a:t>
          </a:r>
        </a:p>
      </dsp:txBody>
      <dsp:txXfrm>
        <a:off x="0" y="422427"/>
        <a:ext cx="3756637" cy="3585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756896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66054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153640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577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gif"/></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54.gif"/><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49.png"/><Relationship Id="rId1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gif"/><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gif"/></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1.png"/><Relationship Id="rId18" Type="http://schemas.openxmlformats.org/officeDocument/2006/relationships/image" Target="../media/image83.gif"/><Relationship Id="rId3" Type="http://schemas.openxmlformats.org/officeDocument/2006/relationships/image" Target="../media/image71.gif"/><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2.png"/><Relationship Id="rId2" Type="http://schemas.openxmlformats.org/officeDocument/2006/relationships/notesSlide" Target="../notesSlides/notesSlide14.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49.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84.gif"/><Relationship Id="rId7" Type="http://schemas.openxmlformats.org/officeDocument/2006/relationships/image" Target="../media/image88.gi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87.gif"/><Relationship Id="rId5" Type="http://schemas.openxmlformats.org/officeDocument/2006/relationships/image" Target="../media/image86.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89.png"/><Relationship Id="rId7" Type="http://schemas.openxmlformats.org/officeDocument/2006/relationships/diagramData" Target="../diagrams/data8.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2.png"/><Relationship Id="rId11" Type="http://schemas.microsoft.com/office/2007/relationships/diagramDrawing" Target="../diagrams/drawing8.xml"/><Relationship Id="rId5" Type="http://schemas.openxmlformats.org/officeDocument/2006/relationships/image" Target="../media/image91.png"/><Relationship Id="rId10" Type="http://schemas.openxmlformats.org/officeDocument/2006/relationships/diagramColors" Target="../diagrams/colors8.xml"/><Relationship Id="rId4" Type="http://schemas.openxmlformats.org/officeDocument/2006/relationships/image" Target="../media/image90.png"/><Relationship Id="rId9"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95.gif"/><Relationship Id="rId4" Type="http://schemas.openxmlformats.org/officeDocument/2006/relationships/image" Target="../media/image94.gif"/></Relationships>
</file>

<file path=ppt/slides/_rels/slide19.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svg"/><Relationship Id="rId3" Type="http://schemas.openxmlformats.org/officeDocument/2006/relationships/hyperlink" Target="https://dots-web.herokuapp.com/" TargetMode="External"/><Relationship Id="rId21" Type="http://schemas.openxmlformats.org/officeDocument/2006/relationships/image" Target="../media/image111.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 Type="http://schemas.openxmlformats.org/officeDocument/2006/relationships/notesSlide" Target="../notesSlides/notesSlide18.xml"/><Relationship Id="rId16" Type="http://schemas.openxmlformats.org/officeDocument/2006/relationships/image" Target="../media/image106.svg"/><Relationship Id="rId20" Type="http://schemas.openxmlformats.org/officeDocument/2006/relationships/image" Target="../media/image110.svg"/><Relationship Id="rId1" Type="http://schemas.openxmlformats.org/officeDocument/2006/relationships/slideLayout" Target="../slideLayouts/slideLayout12.xml"/><Relationship Id="rId6" Type="http://schemas.openxmlformats.org/officeDocument/2006/relationships/hyperlink" Target="https://github.com/nirvik00/DotsDynamoDll" TargetMode="External"/><Relationship Id="rId11" Type="http://schemas.openxmlformats.org/officeDocument/2006/relationships/image" Target="../media/image101.png"/><Relationship Id="rId24" Type="http://schemas.openxmlformats.org/officeDocument/2006/relationships/image" Target="../media/image114.svg"/><Relationship Id="rId5" Type="http://schemas.openxmlformats.org/officeDocument/2006/relationships/hyperlink" Target="https://github.com/nirvik00/DOTS" TargetMode="External"/><Relationship Id="rId15" Type="http://schemas.openxmlformats.org/officeDocument/2006/relationships/image" Target="../media/image105.png"/><Relationship Id="rId23" Type="http://schemas.openxmlformats.org/officeDocument/2006/relationships/image" Target="../media/image113.png"/><Relationship Id="rId10" Type="http://schemas.openxmlformats.org/officeDocument/2006/relationships/image" Target="../media/image100.svg"/><Relationship Id="rId19" Type="http://schemas.openxmlformats.org/officeDocument/2006/relationships/image" Target="../media/image109.png"/><Relationship Id="rId4" Type="http://schemas.openxmlformats.org/officeDocument/2006/relationships/image" Target="../media/image96.gif"/><Relationship Id="rId9" Type="http://schemas.openxmlformats.org/officeDocument/2006/relationships/image" Target="../media/image99.png"/><Relationship Id="rId14" Type="http://schemas.openxmlformats.org/officeDocument/2006/relationships/image" Target="../media/image104.svg"/><Relationship Id="rId22" Type="http://schemas.openxmlformats.org/officeDocument/2006/relationships/image" Target="../media/image112.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12.xml"/><Relationship Id="rId5" Type="http://schemas.openxmlformats.org/officeDocument/2006/relationships/image" Target="../media/image118.gif"/><Relationship Id="rId4" Type="http://schemas.openxmlformats.org/officeDocument/2006/relationships/image" Target="../media/image117.gif"/></Relationships>
</file>

<file path=ppt/slides/_rels/slide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notesSlide" Target="../notesSlides/notesSlide20.xml"/><Relationship Id="rId16" Type="http://schemas.openxmlformats.org/officeDocument/2006/relationships/diagramColors" Target="../diagrams/colors11.xml"/><Relationship Id="rId1" Type="http://schemas.openxmlformats.org/officeDocument/2006/relationships/slideLayout" Target="../slideLayouts/slideLayout1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3.xml"/><Relationship Id="rId16" Type="http://schemas.openxmlformats.org/officeDocument/2006/relationships/diagramColors" Target="../diagrams/colors5.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image" Target="../media/image10.png"/><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gif"/><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6" Type="http://schemas.openxmlformats.org/officeDocument/2006/relationships/image" Target="../media/image33.png"/><Relationship Id="rId3" Type="http://schemas.openxmlformats.org/officeDocument/2006/relationships/image" Target="../media/image28.png"/><Relationship Id="rId34" Type="http://schemas.openxmlformats.org/officeDocument/2006/relationships/image" Target="../media/image34.png"/><Relationship Id="rId7" Type="http://schemas.openxmlformats.org/officeDocument/2006/relationships/image" Target="../media/image32.png"/><Relationship Id="rId25" Type="http://schemas.openxmlformats.org/officeDocument/2006/relationships/image" Target="../media/image620.png"/><Relationship Id="rId33" Type="http://schemas.openxmlformats.org/officeDocument/2006/relationships/image" Target="../media/image701.png"/><Relationship Id="rId2" Type="http://schemas.openxmlformats.org/officeDocument/2006/relationships/notesSlide" Target="../notesSlides/notesSlide8.xml"/><Relationship Id="rId29" Type="http://schemas.openxmlformats.org/officeDocument/2006/relationships/image" Target="../media/image660.png"/><Relationship Id="rId1" Type="http://schemas.openxmlformats.org/officeDocument/2006/relationships/slideLayout" Target="../slideLayouts/slideLayout12.xml"/><Relationship Id="rId6" Type="http://schemas.openxmlformats.org/officeDocument/2006/relationships/image" Target="../media/image31.png"/><Relationship Id="rId24" Type="http://schemas.openxmlformats.org/officeDocument/2006/relationships/image" Target="../media/image610.png"/><Relationship Id="rId32" Type="http://schemas.openxmlformats.org/officeDocument/2006/relationships/image" Target="../media/image691.png"/><Relationship Id="rId5" Type="http://schemas.openxmlformats.org/officeDocument/2006/relationships/image" Target="../media/image30.png"/><Relationship Id="rId23" Type="http://schemas.openxmlformats.org/officeDocument/2006/relationships/image" Target="../media/image600.png"/><Relationship Id="rId28" Type="http://schemas.openxmlformats.org/officeDocument/2006/relationships/image" Target="../media/image650.png"/><Relationship Id="rId31" Type="http://schemas.openxmlformats.org/officeDocument/2006/relationships/image" Target="../media/image680.png"/><Relationship Id="rId4" Type="http://schemas.openxmlformats.org/officeDocument/2006/relationships/image" Target="../media/image29.png"/><Relationship Id="rId22" Type="http://schemas.openxmlformats.org/officeDocument/2006/relationships/image" Target="../media/image590.png"/><Relationship Id="rId27" Type="http://schemas.openxmlformats.org/officeDocument/2006/relationships/image" Target="../media/image640.png"/><Relationship Id="rId30" Type="http://schemas.openxmlformats.org/officeDocument/2006/relationships/image" Target="../media/image6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693852" cy="1631216"/>
          </a:xfrm>
          <a:prstGeom prst="rect">
            <a:avLst/>
          </a:prstGeom>
          <a:noFill/>
        </p:spPr>
        <p:txBody>
          <a:bodyPr wrap="square" rtlCol="0">
            <a:spAutoFit/>
          </a:bodyPr>
          <a:lstStyle/>
          <a:p>
            <a:r>
              <a:rPr lang="en-US" sz="2000" dirty="0">
                <a:cs typeface="Arial" panose="020B0604020202020204" pitchFamily="34" charset="0"/>
              </a:rPr>
              <a:t>Nirvik Saha, Ph.D., Post-Doctoral Fellow at Rensselaer Polytechnic Institute</a:t>
            </a:r>
          </a:p>
          <a:p>
            <a:endParaRPr lang="en-US" sz="2000" dirty="0">
              <a:cs typeface="Arial" panose="020B0604020202020204" pitchFamily="34" charset="0"/>
            </a:endParaRPr>
          </a:p>
          <a:p>
            <a:pPr lvl="0"/>
            <a:r>
              <a:rPr lang="en-US" sz="2000" dirty="0">
                <a:cs typeface="Arial" panose="020B0604020202020204" pitchFamily="34" charset="0"/>
              </a:rPr>
              <a:t>Dennis Shelden, </a:t>
            </a:r>
            <a:r>
              <a:rPr lang="en-US" sz="2000" dirty="0">
                <a:ea typeface="Roboto" panose="020B0604020202020204" charset="0"/>
                <a:cs typeface="Times New Roman" panose="02020603050405020304" pitchFamily="18" charset="0"/>
              </a:rPr>
              <a:t>Ph.D.,  Director of Center for Architecture Science &amp; Ecology, Rensselaer Polytechnic Institute</a:t>
            </a:r>
          </a:p>
          <a:p>
            <a:pPr lvl="0"/>
            <a:endParaRPr lang="en-US" sz="2000" dirty="0"/>
          </a:p>
          <a:p>
            <a:r>
              <a:rPr lang="en-US" sz="2000" dirty="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20032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32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5" name="Picture 14">
            <a:extLst>
              <a:ext uri="{FF2B5EF4-FFF2-40B4-BE49-F238E27FC236}">
                <a16:creationId xmlns:a16="http://schemas.microsoft.com/office/drawing/2014/main" id="{85F3140D-F253-8E4A-8703-17B3D2DC1DBC}"/>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9514577" y="5499194"/>
            <a:ext cx="1604805" cy="92555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8BCDB939-3864-C446-B9F7-0778486D3425}"/>
              </a:ext>
            </a:extLst>
          </p:cNvPr>
          <p:cNvSpPr/>
          <p:nvPr/>
        </p:nvSpPr>
        <p:spPr>
          <a:xfrm>
            <a:off x="7531976" y="5645792"/>
            <a:ext cx="1557689" cy="307777"/>
          </a:xfrm>
          <a:prstGeom prst="rect">
            <a:avLst/>
          </a:prstGeom>
        </p:spPr>
        <p:txBody>
          <a:bodyPr wrap="squar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very large layouts</a:t>
            </a:r>
            <a:endParaRPr lang="en-US" sz="14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EDF8EF9-52D2-8841-BF4C-FAA3A45B172B}"/>
              </a:ext>
            </a:extLst>
          </p:cNvPr>
          <p:cNvGrpSpPr/>
          <p:nvPr/>
        </p:nvGrpSpPr>
        <p:grpSpPr>
          <a:xfrm>
            <a:off x="7561164" y="923877"/>
            <a:ext cx="3597919" cy="4679281"/>
            <a:chOff x="3200400" y="296859"/>
            <a:chExt cx="3972436" cy="5166360"/>
          </a:xfrm>
        </p:grpSpPr>
        <p:pic>
          <p:nvPicPr>
            <p:cNvPr id="7" name="Picture 6">
              <a:extLst>
                <a:ext uri="{FF2B5EF4-FFF2-40B4-BE49-F238E27FC236}">
                  <a16:creationId xmlns:a16="http://schemas.microsoft.com/office/drawing/2014/main" id="{632C237C-651D-2E49-BD0A-BB9B14234F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4944" b="10406"/>
            <a:stretch/>
          </p:blipFill>
          <p:spPr>
            <a:xfrm>
              <a:off x="3200400" y="296859"/>
              <a:ext cx="3086100" cy="5166360"/>
            </a:xfrm>
            <a:prstGeom prst="rect">
              <a:avLst/>
            </a:prstGeom>
          </p:spPr>
        </p:pic>
        <p:pic>
          <p:nvPicPr>
            <p:cNvPr id="16" name="Picture 15">
              <a:extLst>
                <a:ext uri="{FF2B5EF4-FFF2-40B4-BE49-F238E27FC236}">
                  <a16:creationId xmlns:a16="http://schemas.microsoft.com/office/drawing/2014/main" id="{7F2E3C8F-83AC-0B41-8DA1-7C29ED7CE80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58643" r="34978" b="26982"/>
            <a:stretch/>
          </p:blipFill>
          <p:spPr>
            <a:xfrm>
              <a:off x="6243076" y="3762685"/>
              <a:ext cx="929760" cy="542122"/>
            </a:xfrm>
            <a:prstGeom prst="rect">
              <a:avLst/>
            </a:prstGeom>
          </p:spPr>
        </p:pic>
        <p:pic>
          <p:nvPicPr>
            <p:cNvPr id="17" name="Picture 16">
              <a:extLst>
                <a:ext uri="{FF2B5EF4-FFF2-40B4-BE49-F238E27FC236}">
                  <a16:creationId xmlns:a16="http://schemas.microsoft.com/office/drawing/2014/main" id="{4CC2E36B-19AE-8C49-84BE-B6A9732A249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59" t="72798" r="34984" b="12579"/>
            <a:stretch/>
          </p:blipFill>
          <p:spPr>
            <a:xfrm>
              <a:off x="6243076" y="4533154"/>
              <a:ext cx="929760" cy="551479"/>
            </a:xfrm>
            <a:prstGeom prst="rect">
              <a:avLst/>
            </a:prstGeom>
          </p:spPr>
        </p:pic>
        <p:pic>
          <p:nvPicPr>
            <p:cNvPr id="18" name="Picture 17">
              <a:extLst>
                <a:ext uri="{FF2B5EF4-FFF2-40B4-BE49-F238E27FC236}">
                  <a16:creationId xmlns:a16="http://schemas.microsoft.com/office/drawing/2014/main" id="{C63BE833-485C-0F40-AF85-7612A3C753B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4452" r="34978" b="40925"/>
            <a:stretch/>
          </p:blipFill>
          <p:spPr>
            <a:xfrm>
              <a:off x="6243076" y="2187776"/>
              <a:ext cx="929760" cy="551479"/>
            </a:xfrm>
            <a:prstGeom prst="rect">
              <a:avLst/>
            </a:prstGeom>
          </p:spPr>
        </p:pic>
        <p:pic>
          <p:nvPicPr>
            <p:cNvPr id="19" name="Picture 18">
              <a:extLst>
                <a:ext uri="{FF2B5EF4-FFF2-40B4-BE49-F238E27FC236}">
                  <a16:creationId xmlns:a16="http://schemas.microsoft.com/office/drawing/2014/main" id="{0406C7B6-0F16-C149-8DE8-B3CC87F9202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63" r="34978" b="84914"/>
            <a:stretch/>
          </p:blipFill>
          <p:spPr>
            <a:xfrm>
              <a:off x="6243076" y="635548"/>
              <a:ext cx="929760" cy="551479"/>
            </a:xfrm>
            <a:prstGeom prst="rect">
              <a:avLst/>
            </a:prstGeom>
          </p:spPr>
        </p:pic>
        <p:pic>
          <p:nvPicPr>
            <p:cNvPr id="20" name="Picture 19">
              <a:extLst>
                <a:ext uri="{FF2B5EF4-FFF2-40B4-BE49-F238E27FC236}">
                  <a16:creationId xmlns:a16="http://schemas.microsoft.com/office/drawing/2014/main" id="{87006316-3A93-8F49-B4AC-C54932304C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30013" r="34978" b="55364"/>
            <a:stretch/>
          </p:blipFill>
          <p:spPr>
            <a:xfrm>
              <a:off x="6243076" y="3018193"/>
              <a:ext cx="929760" cy="551479"/>
            </a:xfrm>
            <a:prstGeom prst="rect">
              <a:avLst/>
            </a:prstGeom>
          </p:spPr>
        </p:pic>
        <p:pic>
          <p:nvPicPr>
            <p:cNvPr id="21" name="Picture 20">
              <a:extLst>
                <a:ext uri="{FF2B5EF4-FFF2-40B4-BE49-F238E27FC236}">
                  <a16:creationId xmlns:a16="http://schemas.microsoft.com/office/drawing/2014/main" id="{DB4937FF-392B-5244-96DA-31B505BAE42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15796" r="34978" b="69581"/>
            <a:stretch/>
          </p:blipFill>
          <p:spPr>
            <a:xfrm>
              <a:off x="6243076" y="1357359"/>
              <a:ext cx="929760" cy="551479"/>
            </a:xfrm>
            <a:prstGeom prst="rect">
              <a:avLst/>
            </a:prstGeom>
          </p:spPr>
        </p:pic>
      </p:grpSp>
      <p:grpSp>
        <p:nvGrpSpPr>
          <p:cNvPr id="2" name="Group 1">
            <a:extLst>
              <a:ext uri="{FF2B5EF4-FFF2-40B4-BE49-F238E27FC236}">
                <a16:creationId xmlns:a16="http://schemas.microsoft.com/office/drawing/2014/main" id="{EA8B16E5-04E7-4DBD-93A7-7EDCF7DED0BE}"/>
              </a:ext>
            </a:extLst>
          </p:cNvPr>
          <p:cNvGrpSpPr/>
          <p:nvPr/>
        </p:nvGrpSpPr>
        <p:grpSpPr>
          <a:xfrm>
            <a:off x="937990" y="728282"/>
            <a:ext cx="4653267" cy="5797772"/>
            <a:chOff x="937990" y="451445"/>
            <a:chExt cx="4653267" cy="5797772"/>
          </a:xfrm>
        </p:grpSpPr>
        <p:sp>
          <p:nvSpPr>
            <p:cNvPr id="74" name="TextBox 73">
              <a:extLst>
                <a:ext uri="{FF2B5EF4-FFF2-40B4-BE49-F238E27FC236}">
                  <a16:creationId xmlns:a16="http://schemas.microsoft.com/office/drawing/2014/main" id="{7196DA80-EA8A-42A8-B96D-D270425C1BB4}"/>
                </a:ext>
              </a:extLst>
            </p:cNvPr>
            <p:cNvSpPr txBox="1"/>
            <p:nvPr/>
          </p:nvSpPr>
          <p:spPr>
            <a:xfrm>
              <a:off x="2634906" y="5691973"/>
              <a:ext cx="53470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8" name="Group 7">
              <a:extLst>
                <a:ext uri="{FF2B5EF4-FFF2-40B4-BE49-F238E27FC236}">
                  <a16:creationId xmlns:a16="http://schemas.microsoft.com/office/drawing/2014/main" id="{48788632-45E3-4BD5-8CB0-04309CC04AD6}"/>
                </a:ext>
              </a:extLst>
            </p:cNvPr>
            <p:cNvGrpSpPr/>
            <p:nvPr/>
          </p:nvGrpSpPr>
          <p:grpSpPr>
            <a:xfrm>
              <a:off x="968727" y="5209294"/>
              <a:ext cx="1872297" cy="1018907"/>
              <a:chOff x="1807626" y="5427408"/>
              <a:chExt cx="1872297" cy="1018907"/>
            </a:xfrm>
          </p:grpSpPr>
          <p:cxnSp>
            <p:nvCxnSpPr>
              <p:cNvPr id="62" name="Straight Arrow Connector 61">
                <a:extLst>
                  <a:ext uri="{FF2B5EF4-FFF2-40B4-BE49-F238E27FC236}">
                    <a16:creationId xmlns:a16="http://schemas.microsoft.com/office/drawing/2014/main" id="{D42DB3AA-E821-4851-804A-7D487BD6E014}"/>
                  </a:ext>
                </a:extLst>
              </p:cNvPr>
              <p:cNvCxnSpPr>
                <a:cxnSpLocks/>
              </p:cNvCxnSpPr>
              <p:nvPr/>
            </p:nvCxnSpPr>
            <p:spPr>
              <a:xfrm flipH="1">
                <a:off x="2518702" y="5597635"/>
                <a:ext cx="36709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1673EEE-DC0E-4B0A-AEA0-575C94CA8865}"/>
                  </a:ext>
                </a:extLst>
              </p:cNvPr>
              <p:cNvCxnSpPr>
                <a:cxnSpLocks/>
              </p:cNvCxnSpPr>
              <p:nvPr/>
            </p:nvCxnSpPr>
            <p:spPr>
              <a:xfrm>
                <a:off x="2885790" y="5597635"/>
                <a:ext cx="33900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EAD4B5D-D428-41BE-892F-4A982586B92B}"/>
                  </a:ext>
                </a:extLst>
              </p:cNvPr>
              <p:cNvSpPr txBox="1"/>
              <p:nvPr/>
            </p:nvSpPr>
            <p:spPr>
              <a:xfrm>
                <a:off x="2161660" y="563675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65" name="TextBox 64">
                <a:extLst>
                  <a:ext uri="{FF2B5EF4-FFF2-40B4-BE49-F238E27FC236}">
                    <a16:creationId xmlns:a16="http://schemas.microsoft.com/office/drawing/2014/main" id="{2CA39049-5E01-45A7-BF14-46F5C517BDBC}"/>
                  </a:ext>
                </a:extLst>
              </p:cNvPr>
              <p:cNvSpPr txBox="1"/>
              <p:nvPr/>
            </p:nvSpPr>
            <p:spPr>
              <a:xfrm>
                <a:off x="3203341" y="562312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a:t>
                </a:r>
              </a:p>
            </p:txBody>
          </p:sp>
          <p:sp>
            <p:nvSpPr>
              <p:cNvPr id="66" name="TextBox 65">
                <a:extLst>
                  <a:ext uri="{FF2B5EF4-FFF2-40B4-BE49-F238E27FC236}">
                    <a16:creationId xmlns:a16="http://schemas.microsoft.com/office/drawing/2014/main" id="{C903EB37-B5A6-408C-B3A2-9648153BE97F}"/>
                  </a:ext>
                </a:extLst>
              </p:cNvPr>
              <p:cNvSpPr txBox="1"/>
              <p:nvPr/>
            </p:nvSpPr>
            <p:spPr>
              <a:xfrm>
                <a:off x="2725438" y="5427408"/>
                <a:ext cx="33049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67" name="TextBox 66">
                <a:extLst>
                  <a:ext uri="{FF2B5EF4-FFF2-40B4-BE49-F238E27FC236}">
                    <a16:creationId xmlns:a16="http://schemas.microsoft.com/office/drawing/2014/main" id="{06E64D51-1EDD-4D7A-874A-532434364FFC}"/>
                  </a:ext>
                </a:extLst>
              </p:cNvPr>
              <p:cNvSpPr txBox="1"/>
              <p:nvPr/>
            </p:nvSpPr>
            <p:spPr>
              <a:xfrm>
                <a:off x="1807626"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68" name="TextBox 67">
                <a:extLst>
                  <a:ext uri="{FF2B5EF4-FFF2-40B4-BE49-F238E27FC236}">
                    <a16:creationId xmlns:a16="http://schemas.microsoft.com/office/drawing/2014/main" id="{66489F0C-A238-4B78-97D2-FE1A796C85FB}"/>
                  </a:ext>
                </a:extLst>
              </p:cNvPr>
              <p:cNvSpPr txBox="1"/>
              <p:nvPr/>
            </p:nvSpPr>
            <p:spPr>
              <a:xfrm>
                <a:off x="2366414"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69" name="Group 68">
                <a:extLst>
                  <a:ext uri="{FF2B5EF4-FFF2-40B4-BE49-F238E27FC236}">
                    <a16:creationId xmlns:a16="http://schemas.microsoft.com/office/drawing/2014/main" id="{1C2D5C57-F687-43F9-85EA-80AA7660C9C1}"/>
                  </a:ext>
                </a:extLst>
              </p:cNvPr>
              <p:cNvGrpSpPr/>
              <p:nvPr/>
            </p:nvGrpSpPr>
            <p:grpSpPr>
              <a:xfrm>
                <a:off x="2136594" y="5830877"/>
                <a:ext cx="361182" cy="129314"/>
                <a:chOff x="995893" y="1785113"/>
                <a:chExt cx="299082" cy="199997"/>
              </a:xfrm>
            </p:grpSpPr>
            <p:cxnSp>
              <p:nvCxnSpPr>
                <p:cNvPr id="80" name="Straight Arrow Connector 79">
                  <a:extLst>
                    <a:ext uri="{FF2B5EF4-FFF2-40B4-BE49-F238E27FC236}">
                      <a16:creationId xmlns:a16="http://schemas.microsoft.com/office/drawing/2014/main" id="{480033E5-8444-420E-BB89-B48D20513624}"/>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3374F7-4B36-43EB-9F0E-A4214546714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5A42A3C-1680-41F8-9E82-B546FF4DBBA2}"/>
                  </a:ext>
                </a:extLst>
              </p:cNvPr>
              <p:cNvGrpSpPr/>
              <p:nvPr/>
            </p:nvGrpSpPr>
            <p:grpSpPr>
              <a:xfrm>
                <a:off x="2481816" y="6110688"/>
                <a:ext cx="361182" cy="129314"/>
                <a:chOff x="995893" y="1785113"/>
                <a:chExt cx="299082" cy="199997"/>
              </a:xfrm>
            </p:grpSpPr>
            <p:cxnSp>
              <p:nvCxnSpPr>
                <p:cNvPr id="78" name="Straight Arrow Connector 77">
                  <a:extLst>
                    <a:ext uri="{FF2B5EF4-FFF2-40B4-BE49-F238E27FC236}">
                      <a16:creationId xmlns:a16="http://schemas.microsoft.com/office/drawing/2014/main" id="{2940BBB9-305A-4224-A79B-86D668D578B0}"/>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EDB2F9-5B0B-4572-84FA-B26E03C40028}"/>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A7578A4-F7FB-45A6-8FC6-C99D8F59E07A}"/>
                  </a:ext>
                </a:extLst>
              </p:cNvPr>
              <p:cNvSpPr txBox="1"/>
              <p:nvPr/>
            </p:nvSpPr>
            <p:spPr>
              <a:xfrm>
                <a:off x="2177193"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OLRL</a:t>
                </a:r>
              </a:p>
            </p:txBody>
          </p:sp>
          <p:sp>
            <p:nvSpPr>
              <p:cNvPr id="72" name="TextBox 71">
                <a:extLst>
                  <a:ext uri="{FF2B5EF4-FFF2-40B4-BE49-F238E27FC236}">
                    <a16:creationId xmlns:a16="http://schemas.microsoft.com/office/drawing/2014/main" id="{578EF7A0-5600-4135-B804-D340C3337043}"/>
                  </a:ext>
                </a:extLst>
              </p:cNvPr>
              <p:cNvSpPr txBox="1"/>
              <p:nvPr/>
            </p:nvSpPr>
            <p:spPr>
              <a:xfrm>
                <a:off x="2749465"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OLRR</a:t>
                </a:r>
              </a:p>
            </p:txBody>
          </p:sp>
          <p:sp>
            <p:nvSpPr>
              <p:cNvPr id="73" name="TextBox 72">
                <a:extLst>
                  <a:ext uri="{FF2B5EF4-FFF2-40B4-BE49-F238E27FC236}">
                    <a16:creationId xmlns:a16="http://schemas.microsoft.com/office/drawing/2014/main" id="{E12DEA5B-2DE2-45A0-9979-5D7CFA249556}"/>
                  </a:ext>
                </a:extLst>
              </p:cNvPr>
              <p:cNvSpPr txBox="1"/>
              <p:nvPr/>
            </p:nvSpPr>
            <p:spPr>
              <a:xfrm>
                <a:off x="2915017" y="5910087"/>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grpSp>
            <p:nvGrpSpPr>
              <p:cNvPr id="75" name="Group 74">
                <a:extLst>
                  <a:ext uri="{FF2B5EF4-FFF2-40B4-BE49-F238E27FC236}">
                    <a16:creationId xmlns:a16="http://schemas.microsoft.com/office/drawing/2014/main" id="{2C46F928-C54E-43D9-91C9-C18F2F60753D}"/>
                  </a:ext>
                </a:extLst>
              </p:cNvPr>
              <p:cNvGrpSpPr/>
              <p:nvPr/>
            </p:nvGrpSpPr>
            <p:grpSpPr>
              <a:xfrm>
                <a:off x="3243984" y="5810999"/>
                <a:ext cx="361182" cy="129314"/>
                <a:chOff x="995893" y="1785113"/>
                <a:chExt cx="299082" cy="199997"/>
              </a:xfrm>
            </p:grpSpPr>
            <p:cxnSp>
              <p:nvCxnSpPr>
                <p:cNvPr id="76" name="Straight Arrow Connector 75">
                  <a:extLst>
                    <a:ext uri="{FF2B5EF4-FFF2-40B4-BE49-F238E27FC236}">
                      <a16:creationId xmlns:a16="http://schemas.microsoft.com/office/drawing/2014/main" id="{CC6147B5-53D0-4C69-9E1F-C85D6DFD1625}"/>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C3C9366-02DE-4F6D-9084-87186E73757D}"/>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8CAA855-B501-445E-A8B0-0E1B27CDC114}"/>
                </a:ext>
              </a:extLst>
            </p:cNvPr>
            <p:cNvGrpSpPr/>
            <p:nvPr/>
          </p:nvGrpSpPr>
          <p:grpSpPr>
            <a:xfrm>
              <a:off x="978665" y="3905281"/>
              <a:ext cx="2008793" cy="1008969"/>
              <a:chOff x="1817564" y="4183029"/>
              <a:chExt cx="2008793" cy="1008969"/>
            </a:xfrm>
          </p:grpSpPr>
          <p:cxnSp>
            <p:nvCxnSpPr>
              <p:cNvPr id="42" name="Straight Arrow Connector 41">
                <a:extLst>
                  <a:ext uri="{FF2B5EF4-FFF2-40B4-BE49-F238E27FC236}">
                    <a16:creationId xmlns:a16="http://schemas.microsoft.com/office/drawing/2014/main" id="{A599A1DA-EE45-4AFE-B7A4-C1639B28E59E}"/>
                  </a:ext>
                </a:extLst>
              </p:cNvPr>
              <p:cNvCxnSpPr>
                <a:cxnSpLocks/>
              </p:cNvCxnSpPr>
              <p:nvPr/>
            </p:nvCxnSpPr>
            <p:spPr>
              <a:xfrm flipH="1">
                <a:off x="2573723" y="4353256"/>
                <a:ext cx="30503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628038-9BC7-4054-9480-5161C6AC2CCB}"/>
                  </a:ext>
                </a:extLst>
              </p:cNvPr>
              <p:cNvCxnSpPr>
                <a:cxnSpLocks/>
              </p:cNvCxnSpPr>
              <p:nvPr/>
            </p:nvCxnSpPr>
            <p:spPr>
              <a:xfrm>
                <a:off x="2878751" y="4353256"/>
                <a:ext cx="28169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0371D24-BEEB-4D0C-8E20-48BE9F4A59E0}"/>
                  </a:ext>
                </a:extLst>
              </p:cNvPr>
              <p:cNvSpPr txBox="1"/>
              <p:nvPr/>
            </p:nvSpPr>
            <p:spPr>
              <a:xfrm>
                <a:off x="2287124" y="4392371"/>
                <a:ext cx="39601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45" name="TextBox 44">
                <a:extLst>
                  <a:ext uri="{FF2B5EF4-FFF2-40B4-BE49-F238E27FC236}">
                    <a16:creationId xmlns:a16="http://schemas.microsoft.com/office/drawing/2014/main" id="{6434BB51-7D1E-490D-8716-D1E0478A6C35}"/>
                  </a:ext>
                </a:extLst>
              </p:cNvPr>
              <p:cNvSpPr txBox="1"/>
              <p:nvPr/>
            </p:nvSpPr>
            <p:spPr>
              <a:xfrm>
                <a:off x="3132535" y="4378741"/>
                <a:ext cx="396011"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OR</a:t>
                </a:r>
                <a:endParaRPr lang="en-US" sz="800" b="1"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02F9FDE-A86F-4E8D-B6C1-3FAB6FB3115F}"/>
                  </a:ext>
                </a:extLst>
              </p:cNvPr>
              <p:cNvSpPr txBox="1"/>
              <p:nvPr/>
            </p:nvSpPr>
            <p:spPr>
              <a:xfrm>
                <a:off x="2745508" y="4183029"/>
                <a:ext cx="274625"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47" name="TextBox 46">
                <a:extLst>
                  <a:ext uri="{FF2B5EF4-FFF2-40B4-BE49-F238E27FC236}">
                    <a16:creationId xmlns:a16="http://schemas.microsoft.com/office/drawing/2014/main" id="{3B15EB95-02B2-485A-9807-6FACE7FEF598}"/>
                  </a:ext>
                </a:extLst>
              </p:cNvPr>
              <p:cNvSpPr txBox="1"/>
              <p:nvPr/>
            </p:nvSpPr>
            <p:spPr>
              <a:xfrm>
                <a:off x="2021015" y="4685586"/>
                <a:ext cx="43583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48" name="TextBox 47">
                <a:extLst>
                  <a:ext uri="{FF2B5EF4-FFF2-40B4-BE49-F238E27FC236}">
                    <a16:creationId xmlns:a16="http://schemas.microsoft.com/office/drawing/2014/main" id="{554C3592-9D0E-4337-BC75-B4D7F67C06B7}"/>
                  </a:ext>
                </a:extLst>
              </p:cNvPr>
              <p:cNvSpPr txBox="1"/>
              <p:nvPr/>
            </p:nvSpPr>
            <p:spPr>
              <a:xfrm>
                <a:off x="2465520" y="4685586"/>
                <a:ext cx="45161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49" name="Group 48">
                <a:extLst>
                  <a:ext uri="{FF2B5EF4-FFF2-40B4-BE49-F238E27FC236}">
                    <a16:creationId xmlns:a16="http://schemas.microsoft.com/office/drawing/2014/main" id="{562106C4-BE4C-4C87-8933-7153AE166BB1}"/>
                  </a:ext>
                </a:extLst>
              </p:cNvPr>
              <p:cNvGrpSpPr/>
              <p:nvPr/>
            </p:nvGrpSpPr>
            <p:grpSpPr>
              <a:xfrm>
                <a:off x="2274554" y="4586499"/>
                <a:ext cx="300120" cy="129314"/>
                <a:chOff x="995893" y="1785113"/>
                <a:chExt cx="299082" cy="199997"/>
              </a:xfrm>
            </p:grpSpPr>
            <p:cxnSp>
              <p:nvCxnSpPr>
                <p:cNvPr id="60" name="Straight Arrow Connector 59">
                  <a:extLst>
                    <a:ext uri="{FF2B5EF4-FFF2-40B4-BE49-F238E27FC236}">
                      <a16:creationId xmlns:a16="http://schemas.microsoft.com/office/drawing/2014/main" id="{DBFD2714-5FD9-40F9-B4D8-CB8737EF25F2}"/>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661695D-F43E-4813-ACDE-68EBCFC499E3}"/>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A558AA7-819F-45FB-A893-64AA73452CC1}"/>
                  </a:ext>
                </a:extLst>
              </p:cNvPr>
              <p:cNvGrpSpPr/>
              <p:nvPr/>
            </p:nvGrpSpPr>
            <p:grpSpPr>
              <a:xfrm>
                <a:off x="2070687" y="4856371"/>
                <a:ext cx="300120" cy="129314"/>
                <a:chOff x="995893" y="1785113"/>
                <a:chExt cx="299082" cy="199997"/>
              </a:xfrm>
            </p:grpSpPr>
            <p:cxnSp>
              <p:nvCxnSpPr>
                <p:cNvPr id="58" name="Straight Arrow Connector 57">
                  <a:extLst>
                    <a:ext uri="{FF2B5EF4-FFF2-40B4-BE49-F238E27FC236}">
                      <a16:creationId xmlns:a16="http://schemas.microsoft.com/office/drawing/2014/main" id="{36E030D2-72F4-4CBC-B941-B052C537E0B7}"/>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7E9B382-49E2-4F56-9AC7-0E8593248B0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08E37A6D-347D-4F45-8F31-525F85990FBA}"/>
                  </a:ext>
                </a:extLst>
              </p:cNvPr>
              <p:cNvSpPr txBox="1"/>
              <p:nvPr/>
            </p:nvSpPr>
            <p:spPr>
              <a:xfrm>
                <a:off x="1817564" y="4976554"/>
                <a:ext cx="475523"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OLLL</a:t>
                </a:r>
                <a:endParaRPr lang="en-US" sz="8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023AA51-0103-4A8E-8581-24D3E55B7A0C}"/>
                  </a:ext>
                </a:extLst>
              </p:cNvPr>
              <p:cNvSpPr txBox="1"/>
              <p:nvPr/>
            </p:nvSpPr>
            <p:spPr>
              <a:xfrm>
                <a:off x="2293087" y="4976554"/>
                <a:ext cx="545654"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OLLR</a:t>
                </a:r>
                <a:endParaRPr lang="en-US" sz="800" b="1"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C8E9D36-D1FD-48A1-86BD-711C771CD2D4}"/>
                  </a:ext>
                </a:extLst>
              </p:cNvPr>
              <p:cNvSpPr txBox="1"/>
              <p:nvPr/>
            </p:nvSpPr>
            <p:spPr>
              <a:xfrm>
                <a:off x="2917731" y="4675647"/>
                <a:ext cx="473677"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sp>
            <p:nvSpPr>
              <p:cNvPr id="54" name="TextBox 53">
                <a:extLst>
                  <a:ext uri="{FF2B5EF4-FFF2-40B4-BE49-F238E27FC236}">
                    <a16:creationId xmlns:a16="http://schemas.microsoft.com/office/drawing/2014/main" id="{6D47A80D-7761-4D3B-8E4E-A25B3BC153BF}"/>
                  </a:ext>
                </a:extLst>
              </p:cNvPr>
              <p:cNvSpPr txBox="1"/>
              <p:nvPr/>
            </p:nvSpPr>
            <p:spPr>
              <a:xfrm>
                <a:off x="3382051" y="4675647"/>
                <a:ext cx="444306"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55" name="Group 54">
                <a:extLst>
                  <a:ext uri="{FF2B5EF4-FFF2-40B4-BE49-F238E27FC236}">
                    <a16:creationId xmlns:a16="http://schemas.microsoft.com/office/drawing/2014/main" id="{C170BB81-5F4E-4CE7-88C8-1BFEACCD54D1}"/>
                  </a:ext>
                </a:extLst>
              </p:cNvPr>
              <p:cNvGrpSpPr/>
              <p:nvPr/>
            </p:nvGrpSpPr>
            <p:grpSpPr>
              <a:xfrm>
                <a:off x="3191083" y="4576560"/>
                <a:ext cx="300120" cy="129314"/>
                <a:chOff x="995893" y="1785113"/>
                <a:chExt cx="299082" cy="199997"/>
              </a:xfrm>
            </p:grpSpPr>
            <p:cxnSp>
              <p:nvCxnSpPr>
                <p:cNvPr id="56" name="Straight Arrow Connector 55">
                  <a:extLst>
                    <a:ext uri="{FF2B5EF4-FFF2-40B4-BE49-F238E27FC236}">
                      <a16:creationId xmlns:a16="http://schemas.microsoft.com/office/drawing/2014/main" id="{24A30F5B-D51A-4D8A-B979-E351ACDF684C}"/>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FD1DA4-A896-4DF4-B356-EB340F1F3DEF}"/>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05A7B7C3-2724-4E73-B179-C64CC5139215}"/>
                </a:ext>
              </a:extLst>
            </p:cNvPr>
            <p:cNvGrpSpPr/>
            <p:nvPr/>
          </p:nvGrpSpPr>
          <p:grpSpPr>
            <a:xfrm>
              <a:off x="3762365" y="3963104"/>
              <a:ext cx="1187045" cy="993551"/>
              <a:chOff x="7797972" y="1475916"/>
              <a:chExt cx="1322893" cy="1107255"/>
            </a:xfrm>
            <a:noFill/>
          </p:grpSpPr>
          <p:sp>
            <p:nvSpPr>
              <p:cNvPr id="38" name="Rectangle 37">
                <a:extLst>
                  <a:ext uri="{FF2B5EF4-FFF2-40B4-BE49-F238E27FC236}">
                    <a16:creationId xmlns:a16="http://schemas.microsoft.com/office/drawing/2014/main" id="{31791D12-A2F9-4588-BB92-A88EA904168D}"/>
                  </a:ext>
                </a:extLst>
              </p:cNvPr>
              <p:cNvSpPr/>
              <p:nvPr/>
            </p:nvSpPr>
            <p:spPr>
              <a:xfrm>
                <a:off x="7797972" y="1475916"/>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9" name="Straight Connector 38">
                <a:extLst>
                  <a:ext uri="{FF2B5EF4-FFF2-40B4-BE49-F238E27FC236}">
                    <a16:creationId xmlns:a16="http://schemas.microsoft.com/office/drawing/2014/main" id="{658DCAE6-0260-4023-B440-28B3E1FCE8E5}"/>
                  </a:ext>
                </a:extLst>
              </p:cNvPr>
              <p:cNvCxnSpPr>
                <a:cxnSpLocks/>
              </p:cNvCxnSpPr>
              <p:nvPr/>
            </p:nvCxnSpPr>
            <p:spPr>
              <a:xfrm>
                <a:off x="8559972" y="1475916"/>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1CBAD8-4A43-4BF7-9E9C-BD7B1DD2EE4D}"/>
                  </a:ext>
                </a:extLst>
              </p:cNvPr>
              <p:cNvCxnSpPr>
                <a:cxnSpLocks/>
              </p:cNvCxnSpPr>
              <p:nvPr/>
            </p:nvCxnSpPr>
            <p:spPr>
              <a:xfrm>
                <a:off x="7797972" y="2161716"/>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0174B2-A7B8-4983-9533-04BD019E3043}"/>
                  </a:ext>
                </a:extLst>
              </p:cNvPr>
              <p:cNvCxnSpPr>
                <a:cxnSpLocks/>
              </p:cNvCxnSpPr>
              <p:nvPr/>
            </p:nvCxnSpPr>
            <p:spPr>
              <a:xfrm>
                <a:off x="8299904" y="1487165"/>
                <a:ext cx="0" cy="67455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0987FD5-B3B2-45F9-9ABE-23E645F3167B}"/>
                </a:ext>
              </a:extLst>
            </p:cNvPr>
            <p:cNvGrpSpPr/>
            <p:nvPr/>
          </p:nvGrpSpPr>
          <p:grpSpPr>
            <a:xfrm>
              <a:off x="3762364" y="5255665"/>
              <a:ext cx="1187046" cy="993552"/>
              <a:chOff x="10461870" y="773141"/>
              <a:chExt cx="1322893" cy="1107256"/>
            </a:xfrm>
            <a:noFill/>
          </p:grpSpPr>
          <p:sp>
            <p:nvSpPr>
              <p:cNvPr id="34" name="Rectangle 33">
                <a:extLst>
                  <a:ext uri="{FF2B5EF4-FFF2-40B4-BE49-F238E27FC236}">
                    <a16:creationId xmlns:a16="http://schemas.microsoft.com/office/drawing/2014/main" id="{24445884-3374-413F-8DD7-82EA5661612A}"/>
                  </a:ext>
                </a:extLst>
              </p:cNvPr>
              <p:cNvSpPr/>
              <p:nvPr/>
            </p:nvSpPr>
            <p:spPr>
              <a:xfrm>
                <a:off x="10461870" y="773141"/>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5" name="Straight Connector 34">
                <a:extLst>
                  <a:ext uri="{FF2B5EF4-FFF2-40B4-BE49-F238E27FC236}">
                    <a16:creationId xmlns:a16="http://schemas.microsoft.com/office/drawing/2014/main" id="{76F4BFB4-9D22-42A7-AF68-E34DFD7485B2}"/>
                  </a:ext>
                </a:extLst>
              </p:cNvPr>
              <p:cNvCxnSpPr>
                <a:cxnSpLocks/>
              </p:cNvCxnSpPr>
              <p:nvPr/>
            </p:nvCxnSpPr>
            <p:spPr>
              <a:xfrm>
                <a:off x="11223870" y="773141"/>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8C831A-3C1F-4407-8242-0B37D9DFBE2C}"/>
                  </a:ext>
                </a:extLst>
              </p:cNvPr>
              <p:cNvCxnSpPr>
                <a:cxnSpLocks/>
              </p:cNvCxnSpPr>
              <p:nvPr/>
            </p:nvCxnSpPr>
            <p:spPr>
              <a:xfrm>
                <a:off x="10461870" y="1458941"/>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07474E-2B79-4750-B7D3-8D68CA823174}"/>
                  </a:ext>
                </a:extLst>
              </p:cNvPr>
              <p:cNvCxnSpPr>
                <a:cxnSpLocks/>
              </p:cNvCxnSpPr>
              <p:nvPr/>
            </p:nvCxnSpPr>
            <p:spPr>
              <a:xfrm flipV="1">
                <a:off x="10963802" y="1458942"/>
                <a:ext cx="0" cy="4214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5D7A9D7F-DE30-47E4-BA5F-E35C1970A53B}"/>
                </a:ext>
              </a:extLst>
            </p:cNvPr>
            <p:cNvSpPr/>
            <p:nvPr/>
          </p:nvSpPr>
          <p:spPr>
            <a:xfrm>
              <a:off x="1011970" y="451445"/>
              <a:ext cx="3993401"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Enumerations based on isomorphisms</a:t>
              </a:r>
              <a:r>
                <a:rPr lang="en-US" b="1" dirty="0">
                  <a:latin typeface="Times New Roman" panose="02020603050405020304" pitchFamily="18" charset="0"/>
                  <a:cs typeface="Times New Roman" panose="02020603050405020304" pitchFamily="18" charset="0"/>
                </a:rPr>
                <a:t> </a:t>
              </a:r>
            </a:p>
          </p:txBody>
        </p:sp>
        <p:sp>
          <p:nvSpPr>
            <p:cNvPr id="84" name="TextBox 83">
              <a:extLst>
                <a:ext uri="{FF2B5EF4-FFF2-40B4-BE49-F238E27FC236}">
                  <a16:creationId xmlns:a16="http://schemas.microsoft.com/office/drawing/2014/main" id="{FB6CFE7D-7A45-41BB-8452-3CBA1217BFD0}"/>
                </a:ext>
              </a:extLst>
            </p:cNvPr>
            <p:cNvSpPr txBox="1"/>
            <p:nvPr/>
          </p:nvSpPr>
          <p:spPr>
            <a:xfrm>
              <a:off x="2395161" y="1269084"/>
              <a:ext cx="2057952" cy="261610"/>
            </a:xfrm>
            <a:prstGeom prst="rect">
              <a:avLst/>
            </a:prstGeom>
            <a:noFill/>
          </p:spPr>
          <p:txBody>
            <a:bodyPr wrap="square" rtlCol="0">
              <a:spAutoFit/>
            </a:bodyPr>
            <a:lstStyle/>
            <a:p>
              <a:r>
                <a:rPr lang="en-US" sz="1100" dirty="0"/>
                <a:t>L= {</a:t>
              </a:r>
              <a:r>
                <a:rPr lang="en-US" sz="1100" dirty="0" err="1"/>
                <a:t>a,b,c</a:t>
              </a:r>
              <a:r>
                <a:rPr lang="en-US" sz="1100" dirty="0"/>
                <a:t>,…,n-1, n}</a:t>
              </a:r>
            </a:p>
          </p:txBody>
        </p:sp>
        <p:sp>
          <p:nvSpPr>
            <p:cNvPr id="85" name="TextBox 84">
              <a:extLst>
                <a:ext uri="{FF2B5EF4-FFF2-40B4-BE49-F238E27FC236}">
                  <a16:creationId xmlns:a16="http://schemas.microsoft.com/office/drawing/2014/main" id="{04329714-E555-41C9-A81C-A30A1C4C3D88}"/>
                </a:ext>
              </a:extLst>
            </p:cNvPr>
            <p:cNvSpPr txBox="1"/>
            <p:nvPr/>
          </p:nvSpPr>
          <p:spPr>
            <a:xfrm>
              <a:off x="1140582" y="2040140"/>
              <a:ext cx="1264868" cy="261610"/>
            </a:xfrm>
            <a:prstGeom prst="rect">
              <a:avLst/>
            </a:prstGeom>
            <a:noFill/>
          </p:spPr>
          <p:txBody>
            <a:bodyPr wrap="square" rtlCol="0">
              <a:spAutoFit/>
            </a:bodyPr>
            <a:lstStyle/>
            <a:p>
              <a:r>
                <a:rPr lang="en-US" sz="1100" dirty="0"/>
                <a:t>M={</a:t>
              </a:r>
              <a:r>
                <a:rPr lang="en-US" sz="1100" dirty="0" err="1"/>
                <a:t>a,b</a:t>
              </a:r>
              <a:r>
                <a:rPr lang="en-US" sz="1100" dirty="0"/>
                <a:t>,…g-1,g}</a:t>
              </a:r>
            </a:p>
          </p:txBody>
        </p:sp>
        <p:sp>
          <p:nvSpPr>
            <p:cNvPr id="86" name="TextBox 85">
              <a:extLst>
                <a:ext uri="{FF2B5EF4-FFF2-40B4-BE49-F238E27FC236}">
                  <a16:creationId xmlns:a16="http://schemas.microsoft.com/office/drawing/2014/main" id="{B59FBC0A-E751-4C13-BA3D-7F9B456A69F5}"/>
                </a:ext>
              </a:extLst>
            </p:cNvPr>
            <p:cNvSpPr txBox="1"/>
            <p:nvPr/>
          </p:nvSpPr>
          <p:spPr>
            <a:xfrm>
              <a:off x="3762052" y="2043426"/>
              <a:ext cx="1375954" cy="261610"/>
            </a:xfrm>
            <a:prstGeom prst="rect">
              <a:avLst/>
            </a:prstGeom>
            <a:noFill/>
          </p:spPr>
          <p:txBody>
            <a:bodyPr wrap="square" rtlCol="0">
              <a:spAutoFit/>
            </a:bodyPr>
            <a:lstStyle/>
            <a:p>
              <a:r>
                <a:rPr lang="en-US" sz="1100" dirty="0"/>
                <a:t>N={g+1,…,n-1,n}</a:t>
              </a:r>
            </a:p>
          </p:txBody>
        </p:sp>
        <p:sp>
          <p:nvSpPr>
            <p:cNvPr id="87" name="TextBox 86">
              <a:extLst>
                <a:ext uri="{FF2B5EF4-FFF2-40B4-BE49-F238E27FC236}">
                  <a16:creationId xmlns:a16="http://schemas.microsoft.com/office/drawing/2014/main" id="{CB2301CE-5A51-48B5-B73F-20708A6E0453}"/>
                </a:ext>
              </a:extLst>
            </p:cNvPr>
            <p:cNvSpPr txBox="1"/>
            <p:nvPr/>
          </p:nvSpPr>
          <p:spPr>
            <a:xfrm>
              <a:off x="937990" y="2962786"/>
              <a:ext cx="1577646" cy="261610"/>
            </a:xfrm>
            <a:prstGeom prst="rect">
              <a:avLst/>
            </a:prstGeom>
            <a:noFill/>
          </p:spPr>
          <p:txBody>
            <a:bodyPr wrap="square" rtlCol="0">
              <a:spAutoFit/>
            </a:bodyPr>
            <a:lstStyle/>
            <a:p>
              <a:r>
                <a:rPr lang="en-US" sz="1050" dirty="0"/>
                <a:t>M’={</a:t>
              </a:r>
              <a:r>
                <a:rPr lang="en-US" sz="1050" dirty="0" err="1"/>
                <a:t>a,b</a:t>
              </a:r>
              <a:r>
                <a:rPr lang="en-US" sz="1050" dirty="0"/>
                <a:t>,…,e-1,e}</a:t>
              </a:r>
            </a:p>
          </p:txBody>
        </p:sp>
        <p:sp>
          <p:nvSpPr>
            <p:cNvPr id="88" name="TextBox 87">
              <a:extLst>
                <a:ext uri="{FF2B5EF4-FFF2-40B4-BE49-F238E27FC236}">
                  <a16:creationId xmlns:a16="http://schemas.microsoft.com/office/drawing/2014/main" id="{328F7633-9C1A-4087-81D0-C387F065413F}"/>
                </a:ext>
              </a:extLst>
            </p:cNvPr>
            <p:cNvSpPr txBox="1"/>
            <p:nvPr/>
          </p:nvSpPr>
          <p:spPr>
            <a:xfrm>
              <a:off x="3972212" y="3229389"/>
              <a:ext cx="1619045" cy="261610"/>
            </a:xfrm>
            <a:prstGeom prst="rect">
              <a:avLst/>
            </a:prstGeom>
            <a:noFill/>
          </p:spPr>
          <p:txBody>
            <a:bodyPr wrap="square" rtlCol="0">
              <a:spAutoFit/>
            </a:bodyPr>
            <a:lstStyle/>
            <a:p>
              <a:r>
                <a:rPr lang="en-US" sz="1050" dirty="0"/>
                <a:t>N”={k,k+1,…,n-1,n}</a:t>
              </a:r>
            </a:p>
          </p:txBody>
        </p:sp>
        <p:sp>
          <p:nvSpPr>
            <p:cNvPr id="89" name="TextBox 88">
              <a:extLst>
                <a:ext uri="{FF2B5EF4-FFF2-40B4-BE49-F238E27FC236}">
                  <a16:creationId xmlns:a16="http://schemas.microsoft.com/office/drawing/2014/main" id="{478449F9-5713-4B93-9C64-468C3ADBF811}"/>
                </a:ext>
              </a:extLst>
            </p:cNvPr>
            <p:cNvSpPr txBox="1"/>
            <p:nvPr/>
          </p:nvSpPr>
          <p:spPr>
            <a:xfrm>
              <a:off x="3019900" y="2978346"/>
              <a:ext cx="1408215" cy="261610"/>
            </a:xfrm>
            <a:prstGeom prst="rect">
              <a:avLst/>
            </a:prstGeom>
            <a:noFill/>
          </p:spPr>
          <p:txBody>
            <a:bodyPr wrap="square" rtlCol="0">
              <a:spAutoFit/>
            </a:bodyPr>
            <a:lstStyle/>
            <a:p>
              <a:r>
                <a:rPr lang="en-US" sz="1050" dirty="0"/>
                <a:t>N’={g+1,…,k-1,k}</a:t>
              </a:r>
            </a:p>
          </p:txBody>
        </p:sp>
        <p:sp>
          <p:nvSpPr>
            <p:cNvPr id="90" name="TextBox 89">
              <a:extLst>
                <a:ext uri="{FF2B5EF4-FFF2-40B4-BE49-F238E27FC236}">
                  <a16:creationId xmlns:a16="http://schemas.microsoft.com/office/drawing/2014/main" id="{C482014A-38D4-4DD7-8718-93BFE3926CC4}"/>
                </a:ext>
              </a:extLst>
            </p:cNvPr>
            <p:cNvSpPr txBox="1"/>
            <p:nvPr/>
          </p:nvSpPr>
          <p:spPr>
            <a:xfrm>
              <a:off x="1889433" y="3231045"/>
              <a:ext cx="1388302" cy="261610"/>
            </a:xfrm>
            <a:prstGeom prst="rect">
              <a:avLst/>
            </a:prstGeom>
            <a:noFill/>
          </p:spPr>
          <p:txBody>
            <a:bodyPr wrap="square" rtlCol="0">
              <a:spAutoFit/>
            </a:bodyPr>
            <a:lstStyle/>
            <a:p>
              <a:r>
                <a:rPr lang="en-US" sz="1050" dirty="0"/>
                <a:t>M”={e+1,…g-1,g}</a:t>
              </a:r>
            </a:p>
          </p:txBody>
        </p:sp>
        <p:grpSp>
          <p:nvGrpSpPr>
            <p:cNvPr id="91" name="Group 90">
              <a:extLst>
                <a:ext uri="{FF2B5EF4-FFF2-40B4-BE49-F238E27FC236}">
                  <a16:creationId xmlns:a16="http://schemas.microsoft.com/office/drawing/2014/main" id="{72317324-1132-4D4D-BBC6-0551E490A4EF}"/>
                </a:ext>
              </a:extLst>
            </p:cNvPr>
            <p:cNvGrpSpPr/>
            <p:nvPr/>
          </p:nvGrpSpPr>
          <p:grpSpPr>
            <a:xfrm>
              <a:off x="1506786" y="2458200"/>
              <a:ext cx="2923699" cy="463641"/>
              <a:chOff x="2603479" y="2759851"/>
              <a:chExt cx="3460402" cy="318384"/>
            </a:xfrm>
          </p:grpSpPr>
          <p:cxnSp>
            <p:nvCxnSpPr>
              <p:cNvPr id="106" name="Straight Arrow Connector 105">
                <a:extLst>
                  <a:ext uri="{FF2B5EF4-FFF2-40B4-BE49-F238E27FC236}">
                    <a16:creationId xmlns:a16="http://schemas.microsoft.com/office/drawing/2014/main" id="{17018A46-93B2-42A0-80ED-6A2ACA191945}"/>
                  </a:ext>
                </a:extLst>
              </p:cNvPr>
              <p:cNvCxnSpPr>
                <a:cxnSpLocks/>
              </p:cNvCxnSpPr>
              <p:nvPr/>
            </p:nvCxnSpPr>
            <p:spPr>
              <a:xfrm flipH="1">
                <a:off x="2603479" y="2759851"/>
                <a:ext cx="253822"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2BB34AC-C8BC-437B-AEAF-151A58E6D70C}"/>
                  </a:ext>
                </a:extLst>
              </p:cNvPr>
              <p:cNvCxnSpPr>
                <a:cxnSpLocks/>
              </p:cNvCxnSpPr>
              <p:nvPr/>
            </p:nvCxnSpPr>
            <p:spPr>
              <a:xfrm>
                <a:off x="2857300" y="2759851"/>
                <a:ext cx="440319" cy="31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29465-41E7-44DA-8FF8-4FB11A056DF5}"/>
                  </a:ext>
                </a:extLst>
              </p:cNvPr>
              <p:cNvCxnSpPr>
                <a:cxnSpLocks/>
              </p:cNvCxnSpPr>
              <p:nvPr/>
            </p:nvCxnSpPr>
            <p:spPr>
              <a:xfrm flipH="1">
                <a:off x="5388166" y="2759851"/>
                <a:ext cx="253823"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4154E4A-CFD4-44E2-AD7E-F744BC8BBE0D}"/>
                  </a:ext>
                </a:extLst>
              </p:cNvPr>
              <p:cNvCxnSpPr>
                <a:cxnSpLocks/>
              </p:cNvCxnSpPr>
              <p:nvPr/>
            </p:nvCxnSpPr>
            <p:spPr>
              <a:xfrm>
                <a:off x="5641987" y="2759851"/>
                <a:ext cx="421894" cy="305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64851C76-38F2-4B19-83C8-C5AEC781D376}"/>
                </a:ext>
              </a:extLst>
            </p:cNvPr>
            <p:cNvSpPr txBox="1"/>
            <p:nvPr/>
          </p:nvSpPr>
          <p:spPr>
            <a:xfrm>
              <a:off x="1200329" y="2660236"/>
              <a:ext cx="566898" cy="261610"/>
            </a:xfrm>
            <a:prstGeom prst="rect">
              <a:avLst/>
            </a:prstGeom>
            <a:noFill/>
          </p:spPr>
          <p:txBody>
            <a:bodyPr wrap="square" rtlCol="0">
              <a:spAutoFit/>
            </a:bodyPr>
            <a:lstStyle/>
            <a:p>
              <a:r>
                <a:rPr lang="en-US" sz="1100" b="1" dirty="0"/>
                <a:t>OLL</a:t>
              </a:r>
            </a:p>
          </p:txBody>
        </p:sp>
        <p:sp>
          <p:nvSpPr>
            <p:cNvPr id="93" name="TextBox 92">
              <a:extLst>
                <a:ext uri="{FF2B5EF4-FFF2-40B4-BE49-F238E27FC236}">
                  <a16:creationId xmlns:a16="http://schemas.microsoft.com/office/drawing/2014/main" id="{ED4FFD2E-9A76-4429-B1DA-8F5D71EEC553}"/>
                </a:ext>
              </a:extLst>
            </p:cNvPr>
            <p:cNvSpPr txBox="1"/>
            <p:nvPr/>
          </p:nvSpPr>
          <p:spPr>
            <a:xfrm>
              <a:off x="2095526" y="2938791"/>
              <a:ext cx="700958" cy="261610"/>
            </a:xfrm>
            <a:prstGeom prst="rect">
              <a:avLst/>
            </a:prstGeom>
            <a:noFill/>
          </p:spPr>
          <p:txBody>
            <a:bodyPr wrap="square" rtlCol="0">
              <a:spAutoFit/>
            </a:bodyPr>
            <a:lstStyle/>
            <a:p>
              <a:r>
                <a:rPr lang="en-US" sz="1100" b="1" dirty="0"/>
                <a:t>OLR</a:t>
              </a:r>
            </a:p>
          </p:txBody>
        </p:sp>
        <p:sp>
          <p:nvSpPr>
            <p:cNvPr id="94" name="TextBox 93">
              <a:extLst>
                <a:ext uri="{FF2B5EF4-FFF2-40B4-BE49-F238E27FC236}">
                  <a16:creationId xmlns:a16="http://schemas.microsoft.com/office/drawing/2014/main" id="{F4C823F4-BD18-4BD5-8B59-30E02586D050}"/>
                </a:ext>
              </a:extLst>
            </p:cNvPr>
            <p:cNvSpPr txBox="1"/>
            <p:nvPr/>
          </p:nvSpPr>
          <p:spPr>
            <a:xfrm>
              <a:off x="3490860" y="2741402"/>
              <a:ext cx="592442" cy="261610"/>
            </a:xfrm>
            <a:prstGeom prst="rect">
              <a:avLst/>
            </a:prstGeom>
            <a:noFill/>
          </p:spPr>
          <p:txBody>
            <a:bodyPr wrap="square" rtlCol="0">
              <a:spAutoFit/>
            </a:bodyPr>
            <a:lstStyle/>
            <a:p>
              <a:r>
                <a:rPr lang="en-US" sz="1100" b="1" dirty="0"/>
                <a:t>ORL</a:t>
              </a:r>
            </a:p>
          </p:txBody>
        </p:sp>
        <p:sp>
          <p:nvSpPr>
            <p:cNvPr id="95" name="TextBox 94">
              <a:extLst>
                <a:ext uri="{FF2B5EF4-FFF2-40B4-BE49-F238E27FC236}">
                  <a16:creationId xmlns:a16="http://schemas.microsoft.com/office/drawing/2014/main" id="{B80D7973-9263-409E-BE60-038D44E994BB}"/>
                </a:ext>
              </a:extLst>
            </p:cNvPr>
            <p:cNvSpPr txBox="1"/>
            <p:nvPr/>
          </p:nvSpPr>
          <p:spPr>
            <a:xfrm>
              <a:off x="4331411" y="2902443"/>
              <a:ext cx="753312" cy="261610"/>
            </a:xfrm>
            <a:prstGeom prst="rect">
              <a:avLst/>
            </a:prstGeom>
            <a:noFill/>
          </p:spPr>
          <p:txBody>
            <a:bodyPr wrap="square" rtlCol="0">
              <a:spAutoFit/>
            </a:bodyPr>
            <a:lstStyle/>
            <a:p>
              <a:r>
                <a:rPr lang="en-US" sz="1100" b="1" dirty="0"/>
                <a:t>ORR</a:t>
              </a:r>
            </a:p>
          </p:txBody>
        </p:sp>
        <p:sp>
          <p:nvSpPr>
            <p:cNvPr id="96" name="TextBox 95">
              <a:extLst>
                <a:ext uri="{FF2B5EF4-FFF2-40B4-BE49-F238E27FC236}">
                  <a16:creationId xmlns:a16="http://schemas.microsoft.com/office/drawing/2014/main" id="{9E01DA7F-989E-4C5A-9CCE-AC5BB76633FE}"/>
                </a:ext>
              </a:extLst>
            </p:cNvPr>
            <p:cNvSpPr txBox="1"/>
            <p:nvPr/>
          </p:nvSpPr>
          <p:spPr>
            <a:xfrm>
              <a:off x="1533772" y="1770152"/>
              <a:ext cx="617228" cy="261610"/>
            </a:xfrm>
            <a:prstGeom prst="rect">
              <a:avLst/>
            </a:prstGeom>
            <a:noFill/>
          </p:spPr>
          <p:txBody>
            <a:bodyPr wrap="square" rtlCol="0">
              <a:spAutoFit/>
            </a:bodyPr>
            <a:lstStyle/>
            <a:p>
              <a:r>
                <a:rPr lang="en-US" sz="1100" b="1" dirty="0"/>
                <a:t>OLR</a:t>
              </a:r>
            </a:p>
          </p:txBody>
        </p:sp>
        <p:sp>
          <p:nvSpPr>
            <p:cNvPr id="97" name="TextBox 96">
              <a:extLst>
                <a:ext uri="{FF2B5EF4-FFF2-40B4-BE49-F238E27FC236}">
                  <a16:creationId xmlns:a16="http://schemas.microsoft.com/office/drawing/2014/main" id="{F56DC065-A3CE-47A1-A3AA-6094FDC6FB58}"/>
                </a:ext>
              </a:extLst>
            </p:cNvPr>
            <p:cNvSpPr txBox="1"/>
            <p:nvPr/>
          </p:nvSpPr>
          <p:spPr>
            <a:xfrm>
              <a:off x="4150524" y="1770152"/>
              <a:ext cx="646858" cy="261610"/>
            </a:xfrm>
            <a:prstGeom prst="rect">
              <a:avLst/>
            </a:prstGeom>
            <a:noFill/>
          </p:spPr>
          <p:txBody>
            <a:bodyPr wrap="square" rtlCol="0">
              <a:spAutoFit/>
            </a:bodyPr>
            <a:lstStyle/>
            <a:p>
              <a:r>
                <a:rPr lang="en-US" sz="1100" b="1" dirty="0"/>
                <a:t>ORL</a:t>
              </a:r>
            </a:p>
          </p:txBody>
        </p:sp>
        <p:sp>
          <p:nvSpPr>
            <p:cNvPr id="98" name="TextBox 97">
              <a:extLst>
                <a:ext uri="{FF2B5EF4-FFF2-40B4-BE49-F238E27FC236}">
                  <a16:creationId xmlns:a16="http://schemas.microsoft.com/office/drawing/2014/main" id="{738403A1-5520-422B-A886-FD844A66B0E0}"/>
                </a:ext>
              </a:extLst>
            </p:cNvPr>
            <p:cNvSpPr txBox="1"/>
            <p:nvPr/>
          </p:nvSpPr>
          <p:spPr>
            <a:xfrm>
              <a:off x="3086909" y="1063974"/>
              <a:ext cx="543997" cy="261610"/>
            </a:xfrm>
            <a:prstGeom prst="rect">
              <a:avLst/>
            </a:prstGeom>
            <a:noFill/>
          </p:spPr>
          <p:txBody>
            <a:bodyPr wrap="square" rtlCol="0">
              <a:spAutoFit/>
            </a:bodyPr>
            <a:lstStyle/>
            <a:p>
              <a:r>
                <a:rPr lang="en-US" sz="1100" b="1" dirty="0"/>
                <a:t>O</a:t>
              </a:r>
            </a:p>
          </p:txBody>
        </p:sp>
        <p:cxnSp>
          <p:nvCxnSpPr>
            <p:cNvPr id="99" name="Straight Arrow Connector 98">
              <a:extLst>
                <a:ext uri="{FF2B5EF4-FFF2-40B4-BE49-F238E27FC236}">
                  <a16:creationId xmlns:a16="http://schemas.microsoft.com/office/drawing/2014/main" id="{B9F3E076-5B0C-41C9-BC22-481CBEA8FED1}"/>
                </a:ext>
              </a:extLst>
            </p:cNvPr>
            <p:cNvCxnSpPr>
              <a:cxnSpLocks/>
            </p:cNvCxnSpPr>
            <p:nvPr/>
          </p:nvCxnSpPr>
          <p:spPr>
            <a:xfrm flipH="1">
              <a:off x="1062848" y="1326591"/>
              <a:ext cx="999644"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B6A49DB-78DB-4760-AAB4-82988A9B4FCB}"/>
                </a:ext>
              </a:extLst>
            </p:cNvPr>
            <p:cNvCxnSpPr>
              <a:cxnSpLocks/>
            </p:cNvCxnSpPr>
            <p:nvPr/>
          </p:nvCxnSpPr>
          <p:spPr>
            <a:xfrm flipH="1">
              <a:off x="3942167" y="1326591"/>
              <a:ext cx="999644"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3DF8754-EFB2-49C8-8B2E-11FF17D805F7}"/>
                </a:ext>
              </a:extLst>
            </p:cNvPr>
            <p:cNvSpPr txBox="1"/>
            <p:nvPr/>
          </p:nvSpPr>
          <p:spPr>
            <a:xfrm>
              <a:off x="1359076" y="1008637"/>
              <a:ext cx="543997" cy="261610"/>
            </a:xfrm>
            <a:prstGeom prst="rect">
              <a:avLst/>
            </a:prstGeom>
            <a:noFill/>
          </p:spPr>
          <p:txBody>
            <a:bodyPr wrap="square" rtlCol="0">
              <a:spAutoFit/>
            </a:bodyPr>
            <a:lstStyle/>
            <a:p>
              <a:r>
                <a:rPr lang="en-US" sz="1100" dirty="0"/>
                <a:t>Left</a:t>
              </a:r>
            </a:p>
          </p:txBody>
        </p:sp>
        <p:sp>
          <p:nvSpPr>
            <p:cNvPr id="102" name="TextBox 101">
              <a:extLst>
                <a:ext uri="{FF2B5EF4-FFF2-40B4-BE49-F238E27FC236}">
                  <a16:creationId xmlns:a16="http://schemas.microsoft.com/office/drawing/2014/main" id="{DAD21963-4188-48A4-9434-E31D6698E684}"/>
                </a:ext>
              </a:extLst>
            </p:cNvPr>
            <p:cNvSpPr txBox="1"/>
            <p:nvPr/>
          </p:nvSpPr>
          <p:spPr>
            <a:xfrm>
              <a:off x="4132640" y="1008637"/>
              <a:ext cx="665714" cy="261610"/>
            </a:xfrm>
            <a:prstGeom prst="rect">
              <a:avLst/>
            </a:prstGeom>
            <a:noFill/>
          </p:spPr>
          <p:txBody>
            <a:bodyPr wrap="square" rtlCol="0">
              <a:spAutoFit/>
            </a:bodyPr>
            <a:lstStyle/>
            <a:p>
              <a:r>
                <a:rPr lang="en-US" sz="1100" dirty="0"/>
                <a:t>Right</a:t>
              </a:r>
            </a:p>
          </p:txBody>
        </p:sp>
        <p:grpSp>
          <p:nvGrpSpPr>
            <p:cNvPr id="103" name="Group 102">
              <a:extLst>
                <a:ext uri="{FF2B5EF4-FFF2-40B4-BE49-F238E27FC236}">
                  <a16:creationId xmlns:a16="http://schemas.microsoft.com/office/drawing/2014/main" id="{15B17686-D724-47BA-BF60-87B43C1F55F4}"/>
                </a:ext>
              </a:extLst>
            </p:cNvPr>
            <p:cNvGrpSpPr/>
            <p:nvPr/>
          </p:nvGrpSpPr>
          <p:grpSpPr>
            <a:xfrm>
              <a:off x="2029102" y="1590376"/>
              <a:ext cx="2103570" cy="310581"/>
              <a:chOff x="3247965" y="1977131"/>
              <a:chExt cx="2407230" cy="310581"/>
            </a:xfrm>
          </p:grpSpPr>
          <p:cxnSp>
            <p:nvCxnSpPr>
              <p:cNvPr id="104" name="Straight Arrow Connector 103">
                <a:extLst>
                  <a:ext uri="{FF2B5EF4-FFF2-40B4-BE49-F238E27FC236}">
                    <a16:creationId xmlns:a16="http://schemas.microsoft.com/office/drawing/2014/main" id="{BAB9C23C-7FCC-4587-AF4D-469341A5F226}"/>
                  </a:ext>
                </a:extLst>
              </p:cNvPr>
              <p:cNvCxnSpPr>
                <a:cxnSpLocks/>
              </p:cNvCxnSpPr>
              <p:nvPr/>
            </p:nvCxnSpPr>
            <p:spPr>
              <a:xfrm flipH="1">
                <a:off x="3247965" y="1977131"/>
                <a:ext cx="1209392"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1D270D5-083E-4D85-BFC9-88D8FCC9FD81}"/>
                  </a:ext>
                </a:extLst>
              </p:cNvPr>
              <p:cNvCxnSpPr>
                <a:cxnSpLocks/>
              </p:cNvCxnSpPr>
              <p:nvPr/>
            </p:nvCxnSpPr>
            <p:spPr>
              <a:xfrm>
                <a:off x="4457350" y="1977131"/>
                <a:ext cx="1197845"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0" name="Rectangle 109">
            <a:extLst>
              <a:ext uri="{FF2B5EF4-FFF2-40B4-BE49-F238E27FC236}">
                <a16:creationId xmlns:a16="http://schemas.microsoft.com/office/drawing/2014/main" id="{6884235F-0A4B-4EA1-BBBE-CB1439F240C4}"/>
              </a:ext>
            </a:extLst>
          </p:cNvPr>
          <p:cNvSpPr/>
          <p:nvPr/>
        </p:nvSpPr>
        <p:spPr>
          <a:xfrm>
            <a:off x="7529231" y="719892"/>
            <a:ext cx="2334935"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Generate Circulation </a:t>
            </a:r>
            <a:endParaRPr lang="en-US" b="1" dirty="0">
              <a:latin typeface="Times New Roman" panose="02020603050405020304" pitchFamily="18" charset="0"/>
              <a:cs typeface="Times New Roman" panose="02020603050405020304" pitchFamily="18" charset="0"/>
            </a:endParaRPr>
          </a:p>
        </p:txBody>
      </p:sp>
      <p:sp>
        <p:nvSpPr>
          <p:cNvPr id="4" name="Title 2">
            <a:extLst>
              <a:ext uri="{FF2B5EF4-FFF2-40B4-BE49-F238E27FC236}">
                <a16:creationId xmlns:a16="http://schemas.microsoft.com/office/drawing/2014/main" id="{66FE5E01-91EB-4EF8-BE59-2F408D54DA94}"/>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Applying RL</a:t>
            </a:r>
          </a:p>
        </p:txBody>
      </p:sp>
    </p:spTree>
    <p:extLst>
      <p:ext uri="{BB962C8B-B14F-4D97-AF65-F5344CB8AC3E}">
        <p14:creationId xmlns:p14="http://schemas.microsoft.com/office/powerpoint/2010/main" val="160397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30458B5-5E74-4B47-9386-0D832327C9DF}"/>
                  </a:ext>
                </a:extLst>
              </p:cNvPr>
              <p:cNvSpPr/>
              <p:nvPr/>
            </p:nvSpPr>
            <p:spPr>
              <a:xfrm>
                <a:off x="7081098" y="804993"/>
                <a:ext cx="4444152" cy="1048492"/>
              </a:xfrm>
              <a:prstGeom prst="rect">
                <a:avLst/>
              </a:prstGeom>
            </p:spPr>
            <p:txBody>
              <a:bodyPr wrap="square">
                <a:spAutoFit/>
              </a:bodyPr>
              <a:lstStyle/>
              <a:p>
                <a:pPr algn="just">
                  <a:spcBef>
                    <a:spcPts val="1200"/>
                  </a:spcBef>
                  <a:spcAft>
                    <a:spcPts val="1000"/>
                  </a:spcAft>
                </a:pPr>
                <a:r>
                  <a:rPr lang="en-US" sz="1400" dirty="0">
                    <a:ea typeface="Calibri" panose="020F0502020204030204" pitchFamily="34" charset="0"/>
                    <a:cs typeface="Times New Roman" panose="02020603050405020304" pitchFamily="18" charset="0"/>
                  </a:rPr>
                  <a:t>Array of locations A={</a:t>
                </a:r>
                <a:r>
                  <a:rPr lang="en-US" sz="1400" dirty="0" err="1">
                    <a:ea typeface="Calibri" panose="020F0502020204030204" pitchFamily="34" charset="0"/>
                    <a:cs typeface="Times New Roman" panose="02020603050405020304" pitchFamily="18" charset="0"/>
                  </a:rPr>
                  <a:t>a,b,c,d,e,f,g,h,i,j</a:t>
                </a:r>
                <a:r>
                  <a:rPr lang="en-US" sz="1400" dirty="0">
                    <a:ea typeface="Calibri" panose="020F0502020204030204" pitchFamily="34" charset="0"/>
                    <a:cs typeface="Times New Roman" panose="02020603050405020304" pitchFamily="18" charset="0"/>
                  </a:rPr>
                  <a:t>}</a:t>
                </a:r>
              </a:p>
              <a:p>
                <a:pPr algn="just"/>
                <a:r>
                  <a:rPr lang="en-US" sz="1400" dirty="0">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ea typeface="Calibri" panose="020F0502020204030204" pitchFamily="34" charset="0"/>
                    <a:cs typeface="Times New Roman" panose="02020603050405020304" pitchFamily="18" charset="0"/>
                  </a:rPr>
                  <a:t>f(A</a:t>
                </a:r>
                <a:r>
                  <a:rPr lang="en-US" sz="1400" baseline="-25000" dirty="0">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ea typeface="Calibri" panose="020F0502020204030204" pitchFamily="34" charset="0"/>
                    <a:cs typeface="Times New Roman" panose="02020603050405020304" pitchFamily="18" charset="0"/>
                  </a:rPr>
                  <a:t> </a:t>
                </a:r>
                <a:r>
                  <a:rPr lang="en-US" sz="1400" dirty="0" err="1">
                    <a:ea typeface="Calibri" panose="020F0502020204030204" pitchFamily="34" charset="0"/>
                    <a:cs typeface="Times New Roman" panose="02020603050405020304" pitchFamily="18" charset="0"/>
                  </a:rPr>
                  <a:t>L</a:t>
                </a:r>
                <a:r>
                  <a:rPr lang="en-US" sz="1400" baseline="-25000" dirty="0" err="1">
                    <a:ea typeface="Calibri" panose="020F0502020204030204" pitchFamily="34" charset="0"/>
                    <a:cs typeface="Times New Roman" panose="02020603050405020304" pitchFamily="18" charset="0"/>
                  </a:rPr>
                  <a:t>j</a:t>
                </a:r>
                <a:r>
                  <a:rPr lang="en-US" sz="1400" dirty="0">
                    <a:ea typeface="Calibri" panose="020F0502020204030204" pitchFamily="34" charset="0"/>
                    <a:cs typeface="Times New Roman" panose="02020603050405020304" pitchFamily="18" charset="0"/>
                  </a:rPr>
                  <a:t>) = {v</a:t>
                </a:r>
                <a:r>
                  <a:rPr lang="en-US" sz="1400" baseline="-25000" dirty="0">
                    <a:ea typeface="Calibri" panose="020F0502020204030204" pitchFamily="34" charset="0"/>
                    <a:cs typeface="Times New Roman" panose="02020603050405020304" pitchFamily="18" charset="0"/>
                  </a:rPr>
                  <a:t>1</a:t>
                </a:r>
                <a:r>
                  <a:rPr lang="en-US" sz="1400" dirty="0">
                    <a:ea typeface="Calibri" panose="020F0502020204030204" pitchFamily="34" charset="0"/>
                    <a:cs typeface="Times New Roman" panose="02020603050405020304" pitchFamily="18" charset="0"/>
                  </a:rPr>
                  <a:t>, v</a:t>
                </a:r>
                <a:r>
                  <a:rPr lang="en-US" sz="1400" baseline="-25000" dirty="0">
                    <a:ea typeface="Calibri" panose="020F0502020204030204" pitchFamily="34" charset="0"/>
                    <a:cs typeface="Times New Roman" panose="02020603050405020304" pitchFamily="18" charset="0"/>
                  </a:rPr>
                  <a:t>2</a:t>
                </a:r>
                <a:r>
                  <a:rPr lang="en-US" sz="1400" dirty="0">
                    <a:ea typeface="Calibri" panose="020F0502020204030204" pitchFamily="34" charset="0"/>
                    <a:cs typeface="Times New Roman" panose="02020603050405020304" pitchFamily="18" charset="0"/>
                  </a:rPr>
                  <a:t>, … , </a:t>
                </a:r>
                <a:r>
                  <a:rPr lang="en-US" sz="1400" dirty="0" err="1">
                    <a:ea typeface="Calibri" panose="020F0502020204030204" pitchFamily="34" charset="0"/>
                    <a:cs typeface="Times New Roman" panose="02020603050405020304" pitchFamily="18" charset="0"/>
                  </a:rPr>
                  <a:t>v</a:t>
                </a:r>
                <a:r>
                  <a:rPr lang="en-US" sz="1400" baseline="-25000" dirty="0" err="1">
                    <a:ea typeface="Calibri" panose="020F0502020204030204" pitchFamily="34" charset="0"/>
                    <a:cs typeface="Times New Roman" panose="02020603050405020304" pitchFamily="18" charset="0"/>
                  </a:rPr>
                  <a:t>k</a:t>
                </a:r>
                <a:r>
                  <a:rPr lang="en-US" sz="1400" dirty="0">
                    <a:ea typeface="Calibri" panose="020F0502020204030204" pitchFamily="34" charset="0"/>
                    <a:cs typeface="Times New Roman" panose="02020603050405020304" pitchFamily="18" charset="0"/>
                  </a:rPr>
                  <a:t>}</a:t>
                </a:r>
              </a:p>
            </p:txBody>
          </p:sp>
        </mc:Choice>
        <mc:Fallback xmlns="">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804993"/>
                <a:ext cx="4444152" cy="1048492"/>
              </a:xfrm>
              <a:prstGeom prst="rect">
                <a:avLst/>
              </a:prstGeom>
              <a:blipFill>
                <a:blip r:embed="rId3"/>
                <a:stretch>
                  <a:fillRect l="-412" t="-1163" b="-3488"/>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29198" y="3663899"/>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779999" y="4612210"/>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3782090721"/>
              </p:ext>
            </p:extLst>
          </p:nvPr>
        </p:nvGraphicFramePr>
        <p:xfrm>
          <a:off x="7248508" y="2153070"/>
          <a:ext cx="3895743" cy="1325544"/>
        </p:xfrm>
        <a:graphic>
          <a:graphicData uri="http://schemas.openxmlformats.org/drawingml/2006/table">
            <a:tbl>
              <a:tblPr>
                <a:noFill/>
                <a:tableStyleId>{5C22544A-7EE6-4342-B048-85BDC9FD1C3A}</a:tableStyleId>
              </a:tblPr>
              <a:tblGrid>
                <a:gridCol w="769539">
                  <a:extLst>
                    <a:ext uri="{9D8B030D-6E8A-4147-A177-3AD203B41FA5}">
                      <a16:colId xmlns:a16="http://schemas.microsoft.com/office/drawing/2014/main" val="1331137403"/>
                    </a:ext>
                  </a:extLst>
                </a:gridCol>
                <a:gridCol w="479037">
                  <a:extLst>
                    <a:ext uri="{9D8B030D-6E8A-4147-A177-3AD203B41FA5}">
                      <a16:colId xmlns:a16="http://schemas.microsoft.com/office/drawing/2014/main" val="1077409657"/>
                    </a:ext>
                  </a:extLst>
                </a:gridCol>
                <a:gridCol w="392495">
                  <a:extLst>
                    <a:ext uri="{9D8B030D-6E8A-4147-A177-3AD203B41FA5}">
                      <a16:colId xmlns:a16="http://schemas.microsoft.com/office/drawing/2014/main" val="2707983011"/>
                    </a:ext>
                  </a:extLst>
                </a:gridCol>
                <a:gridCol w="565576">
                  <a:extLst>
                    <a:ext uri="{9D8B030D-6E8A-4147-A177-3AD203B41FA5}">
                      <a16:colId xmlns:a16="http://schemas.microsoft.com/office/drawing/2014/main" val="1891194356"/>
                    </a:ext>
                  </a:extLst>
                </a:gridCol>
                <a:gridCol w="229536">
                  <a:extLst>
                    <a:ext uri="{9D8B030D-6E8A-4147-A177-3AD203B41FA5}">
                      <a16:colId xmlns:a16="http://schemas.microsoft.com/office/drawing/2014/main" val="3546115695"/>
                    </a:ext>
                  </a:extLst>
                </a:gridCol>
                <a:gridCol w="291912">
                  <a:extLst>
                    <a:ext uri="{9D8B030D-6E8A-4147-A177-3AD203B41FA5}">
                      <a16:colId xmlns:a16="http://schemas.microsoft.com/office/drawing/2014/main" val="2971050849"/>
                    </a:ext>
                  </a:extLst>
                </a:gridCol>
                <a:gridCol w="291912">
                  <a:extLst>
                    <a:ext uri="{9D8B030D-6E8A-4147-A177-3AD203B41FA5}">
                      <a16:colId xmlns:a16="http://schemas.microsoft.com/office/drawing/2014/main" val="609634636"/>
                    </a:ext>
                  </a:extLst>
                </a:gridCol>
                <a:gridCol w="291912">
                  <a:extLst>
                    <a:ext uri="{9D8B030D-6E8A-4147-A177-3AD203B41FA5}">
                      <a16:colId xmlns:a16="http://schemas.microsoft.com/office/drawing/2014/main" val="3715910829"/>
                    </a:ext>
                  </a:extLst>
                </a:gridCol>
                <a:gridCol w="291912">
                  <a:extLst>
                    <a:ext uri="{9D8B030D-6E8A-4147-A177-3AD203B41FA5}">
                      <a16:colId xmlns:a16="http://schemas.microsoft.com/office/drawing/2014/main" val="3080896570"/>
                    </a:ext>
                  </a:extLst>
                </a:gridCol>
                <a:gridCol w="291912">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2396367" y="4313163"/>
            <a:ext cx="1047138" cy="1751815"/>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3886357" y="4313163"/>
            <a:ext cx="1047138" cy="1751815"/>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419584" y="4313162"/>
            <a:ext cx="1047138" cy="1751815"/>
          </a:xfrm>
          <a:prstGeom prst="rect">
            <a:avLst/>
          </a:prstGeom>
          <a:ln>
            <a:noFill/>
          </a:ln>
          <a:extLst>
            <a:ext uri="{53640926-AAD7-44D8-BBD7-CCE9431645EC}">
              <a14:shadowObscured xmlns:a14="http://schemas.microsoft.com/office/drawing/2010/main"/>
            </a:ext>
          </a:extLst>
        </p:spPr>
      </p:pic>
      <p:sp>
        <p:nvSpPr>
          <p:cNvPr id="75" name="Rectangle 74">
            <a:extLst>
              <a:ext uri="{FF2B5EF4-FFF2-40B4-BE49-F238E27FC236}">
                <a16:creationId xmlns:a16="http://schemas.microsoft.com/office/drawing/2014/main" id="{7C7BBC4B-F58E-490C-95BD-152E40ED861E}"/>
              </a:ext>
            </a:extLst>
          </p:cNvPr>
          <p:cNvSpPr/>
          <p:nvPr/>
        </p:nvSpPr>
        <p:spPr>
          <a:xfrm>
            <a:off x="5584990" y="6118332"/>
            <a:ext cx="924266"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transverse</a:t>
            </a:r>
            <a:endParaRPr lang="en-US" sz="1400"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3974660" y="6118333"/>
            <a:ext cx="11436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longitudinal</a:t>
            </a:r>
            <a:endParaRPr lang="en-US" sz="1400" dirty="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2589425" y="6118333"/>
            <a:ext cx="9330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peripheral</a:t>
            </a:r>
            <a:endParaRPr lang="en-US" sz="1400" dirty="0">
              <a:latin typeface="Times New Roman" panose="02020603050405020304" pitchFamily="18" charset="0"/>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4517070" y="1457839"/>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362783" y="1557936"/>
            <a:ext cx="4228152" cy="81297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Seamless transformations:</a:t>
            </a:r>
          </a:p>
          <a:p>
            <a:pPr marL="186262">
              <a:buSzPts val="1400"/>
            </a:pPr>
            <a:r>
              <a:rPr lang="en-US" sz="1400" dirty="0">
                <a:solidFill>
                  <a:schemeClr val="dk1"/>
                </a:solidFill>
              </a:rPr>
              <a:t>Bernstein polynomial basis recurrence relation</a:t>
            </a:r>
          </a:p>
          <a:p>
            <a:pPr marL="186262">
              <a:lnSpc>
                <a:spcPct val="150000"/>
              </a:lnSpc>
              <a:buSzPts val="1400"/>
            </a:pPr>
            <a:r>
              <a:rPr lang="en-US" sz="1400" b="1" dirty="0">
                <a:solidFill>
                  <a:schemeClr val="dk1"/>
                </a:solidFill>
              </a:rPr>
              <a:t>f(t) = </a:t>
            </a:r>
            <a:r>
              <a:rPr lang="el-GR" sz="1400" b="1" dirty="0">
                <a:solidFill>
                  <a:schemeClr val="dk1"/>
                </a:solidFill>
              </a:rPr>
              <a:t>Σ</a:t>
            </a:r>
            <a:r>
              <a:rPr lang="en-US" sz="1400" b="1" baseline="-25000" dirty="0" err="1">
                <a:solidFill>
                  <a:schemeClr val="dk1"/>
                </a:solidFill>
              </a:rPr>
              <a:t>i</a:t>
            </a:r>
            <a:r>
              <a:rPr lang="en-US" sz="1400" b="1" baseline="-25000" dirty="0">
                <a:solidFill>
                  <a:schemeClr val="dk1"/>
                </a:solidFill>
              </a:rPr>
              <a:t>=0</a:t>
            </a:r>
            <a:r>
              <a:rPr lang="en-US" sz="1400" b="1" baseline="30000" dirty="0">
                <a:solidFill>
                  <a:schemeClr val="dk1"/>
                </a:solidFill>
              </a:rPr>
              <a:t>n</a:t>
            </a:r>
            <a:r>
              <a:rPr lang="en-US" sz="1400" b="1" dirty="0">
                <a:solidFill>
                  <a:schemeClr val="dk1"/>
                </a:solidFill>
              </a:rPr>
              <a:t> (</a:t>
            </a:r>
            <a:r>
              <a:rPr lang="en-US" sz="1400" b="1" baseline="30000" dirty="0" err="1">
                <a:solidFill>
                  <a:schemeClr val="dk1"/>
                </a:solidFill>
              </a:rPr>
              <a:t>n</a:t>
            </a:r>
            <a:r>
              <a:rPr lang="en-US" sz="1400" b="1" dirty="0" err="1">
                <a:solidFill>
                  <a:schemeClr val="dk1"/>
                </a:solidFill>
              </a:rPr>
              <a:t>C</a:t>
            </a:r>
            <a:r>
              <a:rPr lang="en-US" sz="1400" b="1" baseline="-25000" dirty="0" err="1">
                <a:solidFill>
                  <a:schemeClr val="dk1"/>
                </a:solidFill>
              </a:rPr>
              <a:t>i</a:t>
            </a:r>
            <a:r>
              <a:rPr lang="en-US" sz="1400" b="1" dirty="0">
                <a:solidFill>
                  <a:schemeClr val="dk1"/>
                </a:solidFill>
              </a:rPr>
              <a:t>) (1-t)</a:t>
            </a:r>
            <a:r>
              <a:rPr lang="en-US" sz="1400" b="1" baseline="30000" dirty="0">
                <a:solidFill>
                  <a:schemeClr val="dk1"/>
                </a:solidFill>
              </a:rPr>
              <a:t>n-</a:t>
            </a:r>
            <a:r>
              <a:rPr lang="en-US" sz="1400" b="1" baseline="30000" dirty="0" err="1">
                <a:solidFill>
                  <a:schemeClr val="dk1"/>
                </a:solidFill>
              </a:rPr>
              <a:t>i</a:t>
            </a:r>
            <a:r>
              <a:rPr lang="en-US" sz="1400" b="1" baseline="30000" dirty="0">
                <a:solidFill>
                  <a:schemeClr val="dk1"/>
                </a:solidFill>
              </a:rPr>
              <a:t>  </a:t>
            </a:r>
            <a:r>
              <a:rPr lang="en-US" sz="1400" b="1" dirty="0" err="1">
                <a:solidFill>
                  <a:schemeClr val="dk1"/>
                </a:solidFill>
              </a:rPr>
              <a:t>t</a:t>
            </a:r>
            <a:r>
              <a:rPr lang="en-US" sz="1400" b="1" baseline="30000" dirty="0" err="1">
                <a:solidFill>
                  <a:schemeClr val="dk1"/>
                </a:solidFill>
              </a:rPr>
              <a:t>i</a:t>
            </a:r>
            <a:r>
              <a:rPr lang="en-US" sz="1400" b="1" baseline="30000" dirty="0">
                <a:solidFill>
                  <a:schemeClr val="dk1"/>
                </a:solidFill>
              </a:rPr>
              <a:t> </a:t>
            </a:r>
            <a:endParaRPr lang="en-US" sz="1400" dirty="0">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2363381" y="2826894"/>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268448" y="3163882"/>
            <a:ext cx="2267865" cy="5232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Discretization:</a:t>
            </a:r>
          </a:p>
          <a:p>
            <a:pPr marL="186262">
              <a:buSzPts val="1400"/>
            </a:pPr>
            <a:r>
              <a:rPr lang="en-US" sz="1400" dirty="0">
                <a:solidFill>
                  <a:schemeClr val="dk1"/>
                </a:solidFill>
              </a:rPr>
              <a:t>Medial Axis Transform</a:t>
            </a:r>
          </a:p>
        </p:txBody>
      </p:sp>
      <p:sp>
        <p:nvSpPr>
          <p:cNvPr id="2" name="TextBox 1">
            <a:extLst>
              <a:ext uri="{FF2B5EF4-FFF2-40B4-BE49-F238E27FC236}">
                <a16:creationId xmlns:a16="http://schemas.microsoft.com/office/drawing/2014/main" id="{BC0DBB5E-27AB-446F-A195-B8D6A359A1BA}"/>
              </a:ext>
            </a:extLst>
          </p:cNvPr>
          <p:cNvSpPr txBox="1"/>
          <p:nvPr/>
        </p:nvSpPr>
        <p:spPr>
          <a:xfrm>
            <a:off x="555771" y="746620"/>
            <a:ext cx="6516149" cy="416011"/>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charset="0"/>
                <a:ea typeface="Calibri" panose="020F0502020204030204" pitchFamily="34" charset="0"/>
                <a:cs typeface="Comfortaa" panose="020B0604020202020204" charset="0"/>
              </a:rPr>
              <a:t>Using Transformations &amp; Discretization of region in a curve</a:t>
            </a:r>
          </a:p>
        </p:txBody>
      </p:sp>
      <p:sp>
        <p:nvSpPr>
          <p:cNvPr id="30" name="Rectangle 29">
            <a:extLst>
              <a:ext uri="{FF2B5EF4-FFF2-40B4-BE49-F238E27FC236}">
                <a16:creationId xmlns:a16="http://schemas.microsoft.com/office/drawing/2014/main" id="{96586B2C-D0AE-4A53-91B8-A05144A1698B}"/>
              </a:ext>
            </a:extLst>
          </p:cNvPr>
          <p:cNvSpPr/>
          <p:nvPr/>
        </p:nvSpPr>
        <p:spPr>
          <a:xfrm>
            <a:off x="268448" y="5123498"/>
            <a:ext cx="2267865"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Combined Patterns</a:t>
            </a:r>
          </a:p>
        </p:txBody>
      </p:sp>
      <p:sp>
        <p:nvSpPr>
          <p:cNvPr id="5" name="Title 2">
            <a:extLst>
              <a:ext uri="{FF2B5EF4-FFF2-40B4-BE49-F238E27FC236}">
                <a16:creationId xmlns:a16="http://schemas.microsoft.com/office/drawing/2014/main" id="{44A384F8-5808-409D-84EC-0D8D184382D3}"/>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3</a:t>
            </a:r>
          </a:p>
        </p:txBody>
      </p:sp>
    </p:spTree>
    <p:extLst>
      <p:ext uri="{BB962C8B-B14F-4D97-AF65-F5344CB8AC3E}">
        <p14:creationId xmlns:p14="http://schemas.microsoft.com/office/powerpoint/2010/main" val="219637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2" name="Group 1">
            <a:extLst>
              <a:ext uri="{FF2B5EF4-FFF2-40B4-BE49-F238E27FC236}">
                <a16:creationId xmlns:a16="http://schemas.microsoft.com/office/drawing/2014/main" id="{13426B7C-902C-4789-A9CB-C1C93BEC7ADF}"/>
              </a:ext>
            </a:extLst>
          </p:cNvPr>
          <p:cNvGrpSpPr/>
          <p:nvPr/>
        </p:nvGrpSpPr>
        <p:grpSpPr>
          <a:xfrm>
            <a:off x="362600" y="781551"/>
            <a:ext cx="11230167" cy="5583283"/>
            <a:chOff x="362600" y="781551"/>
            <a:chExt cx="11230167" cy="5583283"/>
          </a:xfrm>
        </p:grpSpPr>
        <p:graphicFrame>
          <p:nvGraphicFramePr>
            <p:cNvPr id="441" name="Google Shape;441;p39"/>
            <p:cNvGraphicFramePr/>
            <p:nvPr>
              <p:extLst>
                <p:ext uri="{D42A27DB-BD31-4B8C-83A1-F6EECF244321}">
                  <p14:modId xmlns:p14="http://schemas.microsoft.com/office/powerpoint/2010/main" val="3882056286"/>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Adjacency Inputs</a:t>
                        </a:r>
                        <a:endParaRPr sz="13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599839817"/>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Geometry Inputs</a:t>
                        </a:r>
                        <a:endParaRPr sz="1100"/>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Area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Number</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100" dirty="0"/>
                          <a:t>1500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100" dirty="0"/>
                          <a:t>750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100"/>
                          <a:t>2000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dirty="0"/>
                          <a:t>5</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3016400"/>
              <a:ext cx="961200" cy="422800"/>
            </a:xfrm>
            <a:prstGeom prst="rect">
              <a:avLst/>
            </a:prstGeom>
            <a:noFill/>
            <a:ln>
              <a:noFill/>
            </a:ln>
          </p:spPr>
          <p:txBody>
            <a:bodyPr spcFirstLastPara="1" wrap="square" lIns="121900" tIns="121900" rIns="121900" bIns="121900" anchor="t" anchorCtr="0">
              <a:noAutofit/>
            </a:bodyPr>
            <a:lstStyle/>
            <a:p>
              <a:pPr algn="ctr"/>
              <a:r>
                <a:rPr lang="en" sz="1600" b="1">
                  <a:solidFill>
                    <a:schemeClr val="dk1"/>
                  </a:solidFill>
                  <a:latin typeface="Comfortaa"/>
                  <a:ea typeface="Comfortaa"/>
                  <a:cs typeface="Comfortaa"/>
                  <a:sym typeface="Comfortaa"/>
                </a:rPr>
                <a:t>Inputs</a:t>
              </a:r>
              <a:endParaRPr sz="1600" b="1">
                <a:latin typeface="Comfortaa"/>
                <a:ea typeface="Comfortaa"/>
                <a:cs typeface="Comfortaa"/>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Initial Configuration</a:t>
              </a:r>
              <a:endParaRPr sz="2400"/>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Updated result</a:t>
              </a:r>
              <a:endParaRPr sz="2400"/>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333" u="sng">
                  <a:latin typeface="Comfortaa"/>
                  <a:ea typeface="Comfortaa"/>
                  <a:cs typeface="Comfortaa"/>
                  <a:sym typeface="Comfortaa"/>
                </a:rPr>
                <a:t>Attract:</a:t>
              </a:r>
              <a:r>
                <a:rPr lang="en" sz="1333">
                  <a:latin typeface="Comfortaa"/>
                  <a:ea typeface="Comfortaa"/>
                  <a:cs typeface="Comfortaa"/>
                  <a:sym typeface="Comfortaa"/>
                </a:rPr>
                <a:t>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a-a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a-c</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b-b</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e-e</a:t>
              </a:r>
              <a:endParaRPr sz="1333">
                <a:latin typeface="Comfortaa"/>
                <a:ea typeface="Comfortaa"/>
                <a:cs typeface="Comfortaa"/>
                <a:sym typeface="Comfortaa"/>
              </a:endParaRPr>
            </a:p>
            <a:p>
              <a:pPr>
                <a:lnSpc>
                  <a:spcPct val="150000"/>
                </a:lnSpc>
              </a:pPr>
              <a:endParaRPr sz="1333">
                <a:latin typeface="Comfortaa"/>
                <a:ea typeface="Comfortaa"/>
                <a:cs typeface="Comfortaa"/>
                <a:sym typeface="Comfortaa"/>
              </a:endParaRPr>
            </a:p>
            <a:p>
              <a:pPr>
                <a:lnSpc>
                  <a:spcPct val="150000"/>
                </a:lnSpc>
              </a:pPr>
              <a:r>
                <a:rPr lang="en" sz="1333" u="sng">
                  <a:latin typeface="Comfortaa"/>
                  <a:ea typeface="Comfortaa"/>
                  <a:cs typeface="Comfortaa"/>
                  <a:sym typeface="Comfortaa"/>
                </a:rPr>
                <a:t>Repel:</a:t>
              </a:r>
              <a:endParaRPr sz="1333" u="sng">
                <a:latin typeface="Comfortaa"/>
                <a:ea typeface="Comfortaa"/>
                <a:cs typeface="Comfortaa"/>
                <a:sym typeface="Comfortaa"/>
              </a:endParaRPr>
            </a:p>
            <a:p>
              <a:pPr>
                <a:lnSpc>
                  <a:spcPct val="150000"/>
                </a:lnSpc>
              </a:pPr>
              <a:r>
                <a:rPr lang="en" sz="1333">
                  <a:latin typeface="Comfortaa"/>
                  <a:ea typeface="Comfortaa"/>
                  <a:cs typeface="Comfortaa"/>
                  <a:sym typeface="Comfortaa"/>
                </a:rPr>
                <a:t>d-d</a:t>
              </a:r>
              <a:endParaRPr sz="1333">
                <a:latin typeface="Comfortaa"/>
                <a:ea typeface="Comfortaa"/>
                <a:cs typeface="Comfortaa"/>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Optimization</a:t>
              </a:r>
              <a:endParaRPr sz="2400"/>
            </a:p>
          </p:txBody>
        </p:sp>
      </p:grpSp>
      <p:sp>
        <p:nvSpPr>
          <p:cNvPr id="3" name="Title 2">
            <a:extLst>
              <a:ext uri="{FF2B5EF4-FFF2-40B4-BE49-F238E27FC236}">
                <a16:creationId xmlns:a16="http://schemas.microsoft.com/office/drawing/2014/main" id="{A323A8BF-BD36-4CB0-9D83-5530C17F427D}"/>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Optimization Problem Formulation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773215"/>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664409"/>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246858"/>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
        <p:nvSpPr>
          <p:cNvPr id="47" name="Title 2">
            <a:extLst>
              <a:ext uri="{FF2B5EF4-FFF2-40B4-BE49-F238E27FC236}">
                <a16:creationId xmlns:a16="http://schemas.microsoft.com/office/drawing/2014/main" id="{C939E876-2AFF-4CC4-81BF-B51B229A61C0}"/>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3" name="Google Shape;485;p42">
            <a:extLst>
              <a:ext uri="{FF2B5EF4-FFF2-40B4-BE49-F238E27FC236}">
                <a16:creationId xmlns:a16="http://schemas.microsoft.com/office/drawing/2014/main" id="{7EADADB0-52F2-4B62-AEE3-93D163FEF018}"/>
              </a:ext>
            </a:extLst>
          </p:cNvPr>
          <p:cNvPicPr preferRelativeResize="0"/>
          <p:nvPr/>
        </p:nvPicPr>
        <p:blipFill>
          <a:blip r:embed="rId3">
            <a:alphaModFix/>
          </a:blip>
          <a:stretch>
            <a:fillRect/>
          </a:stretch>
        </p:blipFill>
        <p:spPr>
          <a:xfrm>
            <a:off x="8719599" y="2060916"/>
            <a:ext cx="2501514" cy="1426046"/>
          </a:xfrm>
          <a:prstGeom prst="rect">
            <a:avLst/>
          </a:prstGeom>
          <a:noFill/>
          <a:ln>
            <a:noFill/>
          </a:ln>
        </p:spPr>
      </p:pic>
      <p:pic>
        <p:nvPicPr>
          <p:cNvPr id="4" name="Google Shape;486;p42">
            <a:extLst>
              <a:ext uri="{FF2B5EF4-FFF2-40B4-BE49-F238E27FC236}">
                <a16:creationId xmlns:a16="http://schemas.microsoft.com/office/drawing/2014/main" id="{30EA2FFE-8D6A-404D-A1B9-012711A92AFE}"/>
              </a:ext>
            </a:extLst>
          </p:cNvPr>
          <p:cNvPicPr preferRelativeResize="0"/>
          <p:nvPr/>
        </p:nvPicPr>
        <p:blipFill rotWithShape="1">
          <a:blip r:embed="rId4">
            <a:alphaModFix/>
          </a:blip>
          <a:srcRect l="8962" r="11653"/>
          <a:stretch/>
        </p:blipFill>
        <p:spPr>
          <a:xfrm>
            <a:off x="8838233" y="4486274"/>
            <a:ext cx="2533139" cy="1819199"/>
          </a:xfrm>
          <a:prstGeom prst="rect">
            <a:avLst/>
          </a:prstGeom>
          <a:noFill/>
          <a:ln>
            <a:noFill/>
          </a:ln>
        </p:spPr>
      </p:pic>
      <p:sp>
        <p:nvSpPr>
          <p:cNvPr id="5" name="Google Shape;487;p42">
            <a:extLst>
              <a:ext uri="{FF2B5EF4-FFF2-40B4-BE49-F238E27FC236}">
                <a16:creationId xmlns:a16="http://schemas.microsoft.com/office/drawing/2014/main" id="{3BBE6E69-D8F4-4E53-A817-2D426A7E7D7F}"/>
              </a:ext>
            </a:extLst>
          </p:cNvPr>
          <p:cNvSpPr txBox="1"/>
          <p:nvPr/>
        </p:nvSpPr>
        <p:spPr>
          <a:xfrm>
            <a:off x="8541764" y="1537325"/>
            <a:ext cx="3331600" cy="491600"/>
          </a:xfrm>
          <a:prstGeom prst="rect">
            <a:avLst/>
          </a:prstGeom>
          <a:noFill/>
          <a:ln>
            <a:noFill/>
          </a:ln>
        </p:spPr>
        <p:txBody>
          <a:bodyPr spcFirstLastPara="1" wrap="square" lIns="121900" tIns="121900" rIns="121900" bIns="121900" anchor="t" anchorCtr="0">
            <a:noAutofit/>
          </a:bodyPr>
          <a:lstStyle/>
          <a:p>
            <a:r>
              <a:rPr lang="en" dirty="0"/>
              <a:t>Generalize / flexibility</a:t>
            </a:r>
            <a:endParaRPr dirty="0"/>
          </a:p>
        </p:txBody>
      </p:sp>
      <p:sp>
        <p:nvSpPr>
          <p:cNvPr id="6" name="Google Shape;488;p42">
            <a:extLst>
              <a:ext uri="{FF2B5EF4-FFF2-40B4-BE49-F238E27FC236}">
                <a16:creationId xmlns:a16="http://schemas.microsoft.com/office/drawing/2014/main" id="{C0893372-A9FD-4764-98FC-974AF52E465E}"/>
              </a:ext>
            </a:extLst>
          </p:cNvPr>
          <p:cNvSpPr txBox="1"/>
          <p:nvPr/>
        </p:nvSpPr>
        <p:spPr>
          <a:xfrm>
            <a:off x="8541764" y="3788733"/>
            <a:ext cx="3331600" cy="491600"/>
          </a:xfrm>
          <a:prstGeom prst="rect">
            <a:avLst/>
          </a:prstGeom>
          <a:noFill/>
          <a:ln>
            <a:noFill/>
          </a:ln>
        </p:spPr>
        <p:txBody>
          <a:bodyPr spcFirstLastPara="1" wrap="square" lIns="121900" tIns="121900" rIns="121900" bIns="121900" anchor="t" anchorCtr="0">
            <a:noAutofit/>
          </a:bodyPr>
          <a:lstStyle/>
          <a:p>
            <a:r>
              <a:rPr lang="en" dirty="0"/>
              <a:t>Memory functions</a:t>
            </a:r>
            <a:endParaRPr dirty="0"/>
          </a:p>
        </p:txBody>
      </p:sp>
      <p:sp>
        <p:nvSpPr>
          <p:cNvPr id="21" name="TextBox 20">
            <a:extLst>
              <a:ext uri="{FF2B5EF4-FFF2-40B4-BE49-F238E27FC236}">
                <a16:creationId xmlns:a16="http://schemas.microsoft.com/office/drawing/2014/main" id="{6000022E-052A-4B23-BDEE-A567D9F04415}"/>
              </a:ext>
            </a:extLst>
          </p:cNvPr>
          <p:cNvSpPr txBox="1"/>
          <p:nvPr/>
        </p:nvSpPr>
        <p:spPr>
          <a:xfrm>
            <a:off x="314324" y="710509"/>
            <a:ext cx="6556917" cy="400110"/>
          </a:xfrm>
          <a:prstGeom prst="rect">
            <a:avLst/>
          </a:prstGeom>
          <a:noFill/>
        </p:spPr>
        <p:txBody>
          <a:bodyPr wrap="square">
            <a:spAutoFit/>
          </a:bodyPr>
          <a:lstStyle/>
          <a:p>
            <a:r>
              <a:rPr lang="en-US" sz="2000" dirty="0"/>
              <a:t>(change constraints during the process)</a:t>
            </a:r>
          </a:p>
        </p:txBody>
      </p:sp>
      <p:sp>
        <p:nvSpPr>
          <p:cNvPr id="22" name="TextBox 21">
            <a:extLst>
              <a:ext uri="{FF2B5EF4-FFF2-40B4-BE49-F238E27FC236}">
                <a16:creationId xmlns:a16="http://schemas.microsoft.com/office/drawing/2014/main" id="{3FAFB5B3-BE70-4843-AA93-950D831311F0}"/>
              </a:ext>
            </a:extLst>
          </p:cNvPr>
          <p:cNvSpPr txBox="1"/>
          <p:nvPr/>
        </p:nvSpPr>
        <p:spPr>
          <a:xfrm>
            <a:off x="7658274" y="710509"/>
            <a:ext cx="4200525" cy="400110"/>
          </a:xfrm>
          <a:prstGeom prst="rect">
            <a:avLst/>
          </a:prstGeom>
          <a:noFill/>
        </p:spPr>
        <p:txBody>
          <a:bodyPr wrap="square">
            <a:spAutoFit/>
          </a:bodyPr>
          <a:lstStyle/>
          <a:p>
            <a:r>
              <a:rPr lang="en-US" sz="2000" dirty="0"/>
              <a:t>(change geometry during the process)</a:t>
            </a:r>
          </a:p>
        </p:txBody>
      </p:sp>
      <p:graphicFrame>
        <p:nvGraphicFramePr>
          <p:cNvPr id="2" name="Google Shape;423;p39">
            <a:extLst>
              <a:ext uri="{FF2B5EF4-FFF2-40B4-BE49-F238E27FC236}">
                <a16:creationId xmlns:a16="http://schemas.microsoft.com/office/drawing/2014/main" id="{4A83B84B-C7CF-4FD8-BEA4-DFBD05111FE9}"/>
              </a:ext>
            </a:extLst>
          </p:cNvPr>
          <p:cNvGraphicFramePr/>
          <p:nvPr>
            <p:extLst>
              <p:ext uri="{D42A27DB-BD31-4B8C-83A1-F6EECF244321}">
                <p14:modId xmlns:p14="http://schemas.microsoft.com/office/powerpoint/2010/main" val="4214108127"/>
              </p:ext>
            </p:extLst>
          </p:nvPr>
        </p:nvGraphicFramePr>
        <p:xfrm>
          <a:off x="290359" y="1085850"/>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19470">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487">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487">
                <a:tc>
                  <a:txBody>
                    <a:bodyPr/>
                    <a:lstStyle/>
                    <a:p>
                      <a:pPr marL="0" lvl="0" indent="0" algn="ctr" rtl="0">
                        <a:spcBef>
                          <a:spcPts val="0"/>
                        </a:spcBef>
                        <a:spcAft>
                          <a:spcPts val="0"/>
                        </a:spcAft>
                        <a:buNone/>
                      </a:pPr>
                      <a:r>
                        <a:rPr lang="en" sz="1050" dirty="0" err="1"/>
                        <a:t>name_B</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4487">
                <a:tc>
                  <a:txBody>
                    <a:bodyPr/>
                    <a:lstStyle/>
                    <a:p>
                      <a:pPr marL="0" lvl="0" indent="0" algn="ctr" rtl="0">
                        <a:spcBef>
                          <a:spcPts val="0"/>
                        </a:spcBef>
                        <a:spcAft>
                          <a:spcPts val="0"/>
                        </a:spcAft>
                        <a:buNone/>
                      </a:pPr>
                      <a:r>
                        <a:rPr lang="en" sz="1050"/>
                        <a:t>name_C</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24487">
                <a:tc>
                  <a:txBody>
                    <a:bodyPr/>
                    <a:lstStyle/>
                    <a:p>
                      <a:pPr marL="0" lvl="0" indent="0" algn="ctr" rtl="0">
                        <a:spcBef>
                          <a:spcPts val="0"/>
                        </a:spcBef>
                        <a:spcAft>
                          <a:spcPts val="0"/>
                        </a:spcAft>
                        <a:buNone/>
                      </a:pPr>
                      <a:r>
                        <a:rPr lang="en" sz="1050"/>
                        <a:t>name_D</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050"/>
                        <a:t>name_E</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aphicFrame>
        <p:nvGraphicFramePr>
          <p:cNvPr id="8" name="Google Shape;424;p39">
            <a:extLst>
              <a:ext uri="{FF2B5EF4-FFF2-40B4-BE49-F238E27FC236}">
                <a16:creationId xmlns:a16="http://schemas.microsoft.com/office/drawing/2014/main" id="{5AA02DFD-BF92-4F1A-924C-563B243CCCF5}"/>
              </a:ext>
            </a:extLst>
          </p:cNvPr>
          <p:cNvGraphicFramePr/>
          <p:nvPr>
            <p:extLst>
              <p:ext uri="{D42A27DB-BD31-4B8C-83A1-F6EECF244321}">
                <p14:modId xmlns:p14="http://schemas.microsoft.com/office/powerpoint/2010/main" val="2930254517"/>
              </p:ext>
            </p:extLst>
          </p:nvPr>
        </p:nvGraphicFramePr>
        <p:xfrm>
          <a:off x="290359" y="2411044"/>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38737">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44758">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4758">
                <a:tc>
                  <a:txBody>
                    <a:bodyPr/>
                    <a:lstStyle/>
                    <a:p>
                      <a:pPr marL="0" lvl="0" indent="0" algn="ctr" rtl="0">
                        <a:spcBef>
                          <a:spcPts val="0"/>
                        </a:spcBef>
                        <a:spcAft>
                          <a:spcPts val="0"/>
                        </a:spcAft>
                        <a:buNone/>
                      </a:pPr>
                      <a:r>
                        <a:rPr lang="en" sz="1050" b="0" dirty="0" err="1"/>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4475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4475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4758">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pic>
        <p:nvPicPr>
          <p:cNvPr id="9" name="Google Shape;425;p39">
            <a:extLst>
              <a:ext uri="{FF2B5EF4-FFF2-40B4-BE49-F238E27FC236}">
                <a16:creationId xmlns:a16="http://schemas.microsoft.com/office/drawing/2014/main" id="{7DDB896B-F4ED-4369-9EBC-E92862AF83A4}"/>
              </a:ext>
            </a:extLst>
          </p:cNvPr>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5545386" y="1214618"/>
            <a:ext cx="1913640" cy="1012813"/>
          </a:xfrm>
          <a:prstGeom prst="rect">
            <a:avLst/>
          </a:prstGeom>
          <a:noFill/>
          <a:ln>
            <a:noFill/>
          </a:ln>
        </p:spPr>
      </p:pic>
      <p:pic>
        <p:nvPicPr>
          <p:cNvPr id="10" name="Google Shape;426;p39">
            <a:extLst>
              <a:ext uri="{FF2B5EF4-FFF2-40B4-BE49-F238E27FC236}">
                <a16:creationId xmlns:a16="http://schemas.microsoft.com/office/drawing/2014/main" id="{078D5B31-D311-465A-B925-CA86E135CDBF}"/>
              </a:ext>
            </a:extLst>
          </p:cNvPr>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5500526" y="2564041"/>
            <a:ext cx="2013418" cy="1047552"/>
          </a:xfrm>
          <a:prstGeom prst="rect">
            <a:avLst/>
          </a:prstGeom>
          <a:noFill/>
          <a:ln>
            <a:noFill/>
          </a:ln>
        </p:spPr>
      </p:pic>
      <p:sp>
        <p:nvSpPr>
          <p:cNvPr id="11" name="Google Shape;427;p39">
            <a:extLst>
              <a:ext uri="{FF2B5EF4-FFF2-40B4-BE49-F238E27FC236}">
                <a16:creationId xmlns:a16="http://schemas.microsoft.com/office/drawing/2014/main" id="{5BC20FD9-11A8-4B13-842A-F2707C2AF298}"/>
              </a:ext>
            </a:extLst>
          </p:cNvPr>
          <p:cNvSpPr txBox="1"/>
          <p:nvPr/>
        </p:nvSpPr>
        <p:spPr>
          <a:xfrm>
            <a:off x="4800904" y="963930"/>
            <a:ext cx="823475" cy="486800"/>
          </a:xfrm>
          <a:prstGeom prst="rect">
            <a:avLst/>
          </a:prstGeom>
          <a:noFill/>
          <a:ln>
            <a:noFill/>
          </a:ln>
        </p:spPr>
        <p:txBody>
          <a:bodyPr spcFirstLastPara="1" wrap="square" lIns="121900" tIns="121900" rIns="121900" bIns="121900" anchor="t" anchorCtr="0">
            <a:noAutofit/>
          </a:bodyPr>
          <a:lstStyle/>
          <a:p>
            <a:r>
              <a:rPr lang="en" sz="1200" u="sng" dirty="0">
                <a:latin typeface="Times New Roman" panose="02020603050405020304" pitchFamily="18" charset="0"/>
                <a:ea typeface="Comfortaa"/>
                <a:cs typeface="Times New Roman" panose="02020603050405020304" pitchFamily="18" charset="0"/>
                <a:sym typeface="Comfortaa"/>
              </a:rPr>
              <a:t>Repel:</a:t>
            </a:r>
            <a:endParaRPr sz="1200" u="sng"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a-a</a:t>
            </a:r>
            <a:endParaRPr sz="1200" dirty="0">
              <a:latin typeface="Times New Roman" panose="02020603050405020304" pitchFamily="18" charset="0"/>
              <a:ea typeface="Comfortaa"/>
              <a:cs typeface="Times New Roman" panose="02020603050405020304" pitchFamily="18" charset="0"/>
              <a:sym typeface="Comfortaa"/>
            </a:endParaRPr>
          </a:p>
        </p:txBody>
      </p:sp>
      <p:sp>
        <p:nvSpPr>
          <p:cNvPr id="12" name="Google Shape;428;p39">
            <a:extLst>
              <a:ext uri="{FF2B5EF4-FFF2-40B4-BE49-F238E27FC236}">
                <a16:creationId xmlns:a16="http://schemas.microsoft.com/office/drawing/2014/main" id="{72E33699-8A0C-413B-AC29-B634914D8373}"/>
              </a:ext>
            </a:extLst>
          </p:cNvPr>
          <p:cNvSpPr txBox="1"/>
          <p:nvPr/>
        </p:nvSpPr>
        <p:spPr>
          <a:xfrm>
            <a:off x="4821204" y="2303328"/>
            <a:ext cx="823475" cy="790548"/>
          </a:xfrm>
          <a:prstGeom prst="rect">
            <a:avLst/>
          </a:prstGeom>
          <a:noFill/>
          <a:ln>
            <a:noFill/>
          </a:ln>
        </p:spPr>
        <p:txBody>
          <a:bodyPr spcFirstLastPara="1" wrap="square" lIns="121900" tIns="121900" rIns="121900" bIns="121900" anchor="t" anchorCtr="0">
            <a:noAutofit/>
          </a:bodyPr>
          <a:lstStyle/>
          <a:p>
            <a:r>
              <a:rPr lang="en" sz="1200" u="sng" dirty="0">
                <a:latin typeface="Times New Roman" panose="02020603050405020304" pitchFamily="18" charset="0"/>
                <a:ea typeface="Comfortaa"/>
                <a:cs typeface="Times New Roman" panose="02020603050405020304" pitchFamily="18" charset="0"/>
                <a:sym typeface="Comfortaa"/>
              </a:rPr>
              <a:t>Attract:</a:t>
            </a:r>
            <a:r>
              <a:rPr lang="en" sz="1200" dirty="0">
                <a:latin typeface="Times New Roman" panose="02020603050405020304" pitchFamily="18" charset="0"/>
                <a:ea typeface="Comfortaa"/>
                <a:cs typeface="Times New Roman" panose="02020603050405020304" pitchFamily="18" charset="0"/>
                <a:sym typeface="Comfortaa"/>
              </a:rPr>
              <a:t> </a:t>
            </a:r>
            <a:endParaRPr sz="1200"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a-a</a:t>
            </a:r>
            <a:endParaRPr sz="1200"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a-c</a:t>
            </a:r>
            <a:endParaRPr sz="1200" dirty="0">
              <a:latin typeface="Times New Roman" panose="02020603050405020304" pitchFamily="18" charset="0"/>
              <a:ea typeface="Comfortaa"/>
              <a:cs typeface="Times New Roman" panose="02020603050405020304" pitchFamily="18" charset="0"/>
              <a:sym typeface="Comfortaa"/>
            </a:endParaRPr>
          </a:p>
        </p:txBody>
      </p:sp>
      <p:graphicFrame>
        <p:nvGraphicFramePr>
          <p:cNvPr id="13" name="Table 12">
            <a:extLst>
              <a:ext uri="{FF2B5EF4-FFF2-40B4-BE49-F238E27FC236}">
                <a16:creationId xmlns:a16="http://schemas.microsoft.com/office/drawing/2014/main" id="{2EE2F5B0-F108-4CBA-863E-32272B338067}"/>
              </a:ext>
            </a:extLst>
          </p:cNvPr>
          <p:cNvGraphicFramePr>
            <a:graphicFrameLocks noGrp="1"/>
          </p:cNvGraphicFramePr>
          <p:nvPr>
            <p:extLst>
              <p:ext uri="{D42A27DB-BD31-4B8C-83A1-F6EECF244321}">
                <p14:modId xmlns:p14="http://schemas.microsoft.com/office/powerpoint/2010/main" val="227373943"/>
              </p:ext>
            </p:extLst>
          </p:nvPr>
        </p:nvGraphicFramePr>
        <p:xfrm>
          <a:off x="290359" y="3806699"/>
          <a:ext cx="4099065" cy="1245760"/>
        </p:xfrm>
        <a:graphic>
          <a:graphicData uri="http://schemas.openxmlformats.org/drawingml/2006/table">
            <a:tbl>
              <a:tblPr>
                <a:noFill/>
              </a:tblPr>
              <a:tblGrid>
                <a:gridCol w="771867">
                  <a:extLst>
                    <a:ext uri="{9D8B030D-6E8A-4147-A177-3AD203B41FA5}">
                      <a16:colId xmlns:a16="http://schemas.microsoft.com/office/drawing/2014/main" val="660287793"/>
                    </a:ext>
                  </a:extLst>
                </a:gridCol>
                <a:gridCol w="554533">
                  <a:extLst>
                    <a:ext uri="{9D8B030D-6E8A-4147-A177-3AD203B41FA5}">
                      <a16:colId xmlns:a16="http://schemas.microsoft.com/office/drawing/2014/main" val="1336618452"/>
                    </a:ext>
                  </a:extLst>
                </a:gridCol>
                <a:gridCol w="554533">
                  <a:extLst>
                    <a:ext uri="{9D8B030D-6E8A-4147-A177-3AD203B41FA5}">
                      <a16:colId xmlns:a16="http://schemas.microsoft.com/office/drawing/2014/main" val="3360745265"/>
                    </a:ext>
                  </a:extLst>
                </a:gridCol>
                <a:gridCol w="554533">
                  <a:extLst>
                    <a:ext uri="{9D8B030D-6E8A-4147-A177-3AD203B41FA5}">
                      <a16:colId xmlns:a16="http://schemas.microsoft.com/office/drawing/2014/main" val="887773632"/>
                    </a:ext>
                  </a:extLst>
                </a:gridCol>
                <a:gridCol w="554533">
                  <a:extLst>
                    <a:ext uri="{9D8B030D-6E8A-4147-A177-3AD203B41FA5}">
                      <a16:colId xmlns:a16="http://schemas.microsoft.com/office/drawing/2014/main" val="342213093"/>
                    </a:ext>
                  </a:extLst>
                </a:gridCol>
                <a:gridCol w="554533">
                  <a:extLst>
                    <a:ext uri="{9D8B030D-6E8A-4147-A177-3AD203B41FA5}">
                      <a16:colId xmlns:a16="http://schemas.microsoft.com/office/drawing/2014/main" val="1978565674"/>
                    </a:ext>
                  </a:extLst>
                </a:gridCol>
                <a:gridCol w="554533">
                  <a:extLst>
                    <a:ext uri="{9D8B030D-6E8A-4147-A177-3AD203B41FA5}">
                      <a16:colId xmlns:a16="http://schemas.microsoft.com/office/drawing/2014/main" val="1324511089"/>
                    </a:ext>
                  </a:extLst>
                </a:gridCol>
              </a:tblGrid>
              <a:tr h="142791">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55682342"/>
                  </a:ext>
                </a:extLst>
              </a:tr>
              <a:tr h="142791">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43047614"/>
                  </a:ext>
                </a:extLst>
              </a:tr>
              <a:tr h="142791">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9281763"/>
                  </a:ext>
                </a:extLst>
              </a:tr>
              <a:tr h="142791">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83308328"/>
                  </a:ext>
                </a:extLst>
              </a:tr>
              <a:tr h="142791">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66415458"/>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76795224"/>
                  </a:ext>
                </a:extLst>
              </a:tr>
            </a:tbl>
          </a:graphicData>
        </a:graphic>
      </p:graphicFrame>
      <p:sp>
        <p:nvSpPr>
          <p:cNvPr id="14" name="Google Shape;427;p39">
            <a:extLst>
              <a:ext uri="{FF2B5EF4-FFF2-40B4-BE49-F238E27FC236}">
                <a16:creationId xmlns:a16="http://schemas.microsoft.com/office/drawing/2014/main" id="{0BB9D72B-B880-4C5D-A3F8-7311E3F82116}"/>
              </a:ext>
            </a:extLst>
          </p:cNvPr>
          <p:cNvSpPr txBox="1"/>
          <p:nvPr/>
        </p:nvSpPr>
        <p:spPr>
          <a:xfrm>
            <a:off x="4821204" y="5070857"/>
            <a:ext cx="823475" cy="1262944"/>
          </a:xfrm>
          <a:prstGeom prst="rect">
            <a:avLst/>
          </a:prstGeom>
          <a:noFill/>
          <a:ln>
            <a:noFill/>
          </a:ln>
        </p:spPr>
        <p:txBody>
          <a:bodyPr spcFirstLastPara="1" wrap="square" lIns="121900" tIns="121900" rIns="121900" bIns="121900" anchor="t" anchorCtr="0">
            <a:noAutofit/>
          </a:bodyPr>
          <a:lstStyle/>
          <a:p>
            <a:r>
              <a:rPr lang="en-US" sz="1200" u="sng" dirty="0">
                <a:latin typeface="Times New Roman" panose="02020603050405020304" pitchFamily="18" charset="0"/>
                <a:ea typeface="Comfortaa"/>
                <a:cs typeface="Times New Roman" panose="02020603050405020304" pitchFamily="18" charset="0"/>
                <a:sym typeface="Comfortaa"/>
              </a:rPr>
              <a:t>Attract:</a:t>
            </a:r>
            <a:r>
              <a:rPr lang="en-US" sz="1200" dirty="0">
                <a:latin typeface="Times New Roman" panose="02020603050405020304" pitchFamily="18" charset="0"/>
                <a:ea typeface="Comfortaa"/>
                <a:cs typeface="Times New Roman" panose="02020603050405020304" pitchFamily="18" charset="0"/>
                <a:sym typeface="Comfortaa"/>
              </a:rPr>
              <a:t> </a:t>
            </a:r>
          </a:p>
          <a:p>
            <a:r>
              <a:rPr lang="en-US" sz="1200" dirty="0">
                <a:latin typeface="Times New Roman" panose="02020603050405020304" pitchFamily="18" charset="0"/>
                <a:ea typeface="Comfortaa"/>
                <a:cs typeface="Times New Roman" panose="02020603050405020304" pitchFamily="18" charset="0"/>
                <a:sym typeface="Comfortaa"/>
              </a:rPr>
              <a:t>a-a</a:t>
            </a:r>
          </a:p>
          <a:p>
            <a:r>
              <a:rPr lang="en-US" sz="1200" dirty="0">
                <a:latin typeface="Times New Roman" panose="02020603050405020304" pitchFamily="18" charset="0"/>
                <a:ea typeface="Comfortaa"/>
                <a:cs typeface="Times New Roman" panose="02020603050405020304" pitchFamily="18" charset="0"/>
                <a:sym typeface="Comfortaa"/>
              </a:rPr>
              <a:t>a-c</a:t>
            </a:r>
          </a:p>
          <a:p>
            <a:r>
              <a:rPr lang="en-US" sz="1200" dirty="0">
                <a:latin typeface="Times New Roman" panose="02020603050405020304" pitchFamily="18" charset="0"/>
                <a:ea typeface="Comfortaa"/>
                <a:cs typeface="Times New Roman" panose="02020603050405020304" pitchFamily="18" charset="0"/>
                <a:sym typeface="Comfortaa"/>
              </a:rPr>
              <a:t>b-b</a:t>
            </a:r>
          </a:p>
          <a:p>
            <a:r>
              <a:rPr lang="en" sz="1200" u="sng" dirty="0">
                <a:latin typeface="Times New Roman" panose="02020603050405020304" pitchFamily="18" charset="0"/>
                <a:ea typeface="Comfortaa"/>
                <a:cs typeface="Times New Roman" panose="02020603050405020304" pitchFamily="18" charset="0"/>
                <a:sym typeface="Comfortaa"/>
              </a:rPr>
              <a:t>Repel:</a:t>
            </a:r>
            <a:endParaRPr sz="1200" u="sng"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a-a</a:t>
            </a:r>
            <a:endParaRPr sz="1200" dirty="0">
              <a:latin typeface="Times New Roman" panose="02020603050405020304" pitchFamily="18" charset="0"/>
              <a:ea typeface="Comfortaa"/>
              <a:cs typeface="Times New Roman" panose="02020603050405020304" pitchFamily="18" charset="0"/>
              <a:sym typeface="Comfortaa"/>
            </a:endParaRPr>
          </a:p>
        </p:txBody>
      </p:sp>
      <p:pic>
        <p:nvPicPr>
          <p:cNvPr id="16" name="Google Shape;436;p40">
            <a:extLst>
              <a:ext uri="{FF2B5EF4-FFF2-40B4-BE49-F238E27FC236}">
                <a16:creationId xmlns:a16="http://schemas.microsoft.com/office/drawing/2014/main" id="{7A021D91-9B9B-464E-97A8-ABBBC0AB2B8A}"/>
              </a:ext>
            </a:extLst>
          </p:cNvPr>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5455673" y="3898613"/>
            <a:ext cx="2066329" cy="1106308"/>
          </a:xfrm>
          <a:prstGeom prst="rect">
            <a:avLst/>
          </a:prstGeom>
          <a:noFill/>
          <a:ln>
            <a:noFill/>
          </a:ln>
        </p:spPr>
      </p:pic>
      <p:graphicFrame>
        <p:nvGraphicFramePr>
          <p:cNvPr id="18" name="Table 17">
            <a:extLst>
              <a:ext uri="{FF2B5EF4-FFF2-40B4-BE49-F238E27FC236}">
                <a16:creationId xmlns:a16="http://schemas.microsoft.com/office/drawing/2014/main" id="{39D533CC-2758-420B-9506-2B00C0BE5D41}"/>
              </a:ext>
            </a:extLst>
          </p:cNvPr>
          <p:cNvGraphicFramePr>
            <a:graphicFrameLocks noGrp="1"/>
          </p:cNvGraphicFramePr>
          <p:nvPr>
            <p:extLst>
              <p:ext uri="{D42A27DB-BD31-4B8C-83A1-F6EECF244321}">
                <p14:modId xmlns:p14="http://schemas.microsoft.com/office/powerpoint/2010/main" val="3765218704"/>
              </p:ext>
            </p:extLst>
          </p:nvPr>
        </p:nvGraphicFramePr>
        <p:xfrm>
          <a:off x="290359" y="5208060"/>
          <a:ext cx="4099065" cy="1245760"/>
        </p:xfrm>
        <a:graphic>
          <a:graphicData uri="http://schemas.openxmlformats.org/drawingml/2006/table">
            <a:tbl>
              <a:tblPr>
                <a:noFill/>
              </a:tblPr>
              <a:tblGrid>
                <a:gridCol w="771867">
                  <a:extLst>
                    <a:ext uri="{9D8B030D-6E8A-4147-A177-3AD203B41FA5}">
                      <a16:colId xmlns:a16="http://schemas.microsoft.com/office/drawing/2014/main" val="3815082366"/>
                    </a:ext>
                  </a:extLst>
                </a:gridCol>
                <a:gridCol w="554533">
                  <a:extLst>
                    <a:ext uri="{9D8B030D-6E8A-4147-A177-3AD203B41FA5}">
                      <a16:colId xmlns:a16="http://schemas.microsoft.com/office/drawing/2014/main" val="4188437025"/>
                    </a:ext>
                  </a:extLst>
                </a:gridCol>
                <a:gridCol w="554533">
                  <a:extLst>
                    <a:ext uri="{9D8B030D-6E8A-4147-A177-3AD203B41FA5}">
                      <a16:colId xmlns:a16="http://schemas.microsoft.com/office/drawing/2014/main" val="2381640425"/>
                    </a:ext>
                  </a:extLst>
                </a:gridCol>
                <a:gridCol w="554533">
                  <a:extLst>
                    <a:ext uri="{9D8B030D-6E8A-4147-A177-3AD203B41FA5}">
                      <a16:colId xmlns:a16="http://schemas.microsoft.com/office/drawing/2014/main" val="919202592"/>
                    </a:ext>
                  </a:extLst>
                </a:gridCol>
                <a:gridCol w="554533">
                  <a:extLst>
                    <a:ext uri="{9D8B030D-6E8A-4147-A177-3AD203B41FA5}">
                      <a16:colId xmlns:a16="http://schemas.microsoft.com/office/drawing/2014/main" val="2765627037"/>
                    </a:ext>
                  </a:extLst>
                </a:gridCol>
                <a:gridCol w="554533">
                  <a:extLst>
                    <a:ext uri="{9D8B030D-6E8A-4147-A177-3AD203B41FA5}">
                      <a16:colId xmlns:a16="http://schemas.microsoft.com/office/drawing/2014/main" val="271419950"/>
                    </a:ext>
                  </a:extLst>
                </a:gridCol>
                <a:gridCol w="554533">
                  <a:extLst>
                    <a:ext uri="{9D8B030D-6E8A-4147-A177-3AD203B41FA5}">
                      <a16:colId xmlns:a16="http://schemas.microsoft.com/office/drawing/2014/main" val="1182286327"/>
                    </a:ext>
                  </a:extLst>
                </a:gridCol>
              </a:tblGrid>
              <a:tr h="135268">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39701626"/>
                  </a:ext>
                </a:extLst>
              </a:tr>
              <a:tr h="135268">
                <a:tc>
                  <a:txBody>
                    <a:bodyPr/>
                    <a:lstStyle/>
                    <a:p>
                      <a:pPr marL="0" lvl="0" indent="0" algn="ctr" rtl="0">
                        <a:spcBef>
                          <a:spcPts val="0"/>
                        </a:spcBef>
                        <a:spcAft>
                          <a:spcPts val="0"/>
                        </a:spcAft>
                        <a:buNone/>
                      </a:pPr>
                      <a:r>
                        <a:rPr lang="en" sz="1050" b="0"/>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42065940"/>
                  </a:ext>
                </a:extLst>
              </a:tr>
              <a:tr h="135268">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19747417"/>
                  </a:ext>
                </a:extLst>
              </a:tr>
              <a:tr h="13526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94540827"/>
                  </a:ext>
                </a:extLst>
              </a:tr>
              <a:tr h="13526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-50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5525913"/>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62383860"/>
                  </a:ext>
                </a:extLst>
              </a:tr>
            </a:tbl>
          </a:graphicData>
        </a:graphic>
      </p:graphicFrame>
      <p:pic>
        <p:nvPicPr>
          <p:cNvPr id="20" name="Google Shape;437;p40">
            <a:extLst>
              <a:ext uri="{FF2B5EF4-FFF2-40B4-BE49-F238E27FC236}">
                <a16:creationId xmlns:a16="http://schemas.microsoft.com/office/drawing/2014/main" id="{A95F0AFE-55C3-4D1D-87A1-68630C0C3CD5}"/>
              </a:ext>
            </a:extLst>
          </p:cNvPr>
          <p:cNvPicPr preferRelativeResize="0"/>
          <p:nvPr/>
        </p:nvPicPr>
        <p:blipFill rotWithShape="1">
          <a:blip r:embed="rId8">
            <a:alphaModFix/>
            <a:extLst>
              <a:ext uri="{28A0092B-C50C-407E-A947-70E740481C1C}">
                <a14:useLocalDpi xmlns:a14="http://schemas.microsoft.com/office/drawing/2010/main"/>
              </a:ext>
            </a:extLst>
          </a:blip>
          <a:srcRect/>
          <a:stretch/>
        </p:blipFill>
        <p:spPr>
          <a:xfrm>
            <a:off x="5480078" y="5247608"/>
            <a:ext cx="2066329" cy="1065817"/>
          </a:xfrm>
          <a:prstGeom prst="rect">
            <a:avLst/>
          </a:prstGeom>
          <a:noFill/>
          <a:ln>
            <a:noFill/>
          </a:ln>
        </p:spPr>
      </p:pic>
      <p:sp>
        <p:nvSpPr>
          <p:cNvPr id="26" name="Google Shape;428;p39">
            <a:extLst>
              <a:ext uri="{FF2B5EF4-FFF2-40B4-BE49-F238E27FC236}">
                <a16:creationId xmlns:a16="http://schemas.microsoft.com/office/drawing/2014/main" id="{1CE5552C-B005-4EFA-84CB-D6CDD2718178}"/>
              </a:ext>
            </a:extLst>
          </p:cNvPr>
          <p:cNvSpPr txBox="1"/>
          <p:nvPr/>
        </p:nvSpPr>
        <p:spPr>
          <a:xfrm>
            <a:off x="4821204" y="3676650"/>
            <a:ext cx="823475" cy="998051"/>
          </a:xfrm>
          <a:prstGeom prst="rect">
            <a:avLst/>
          </a:prstGeom>
          <a:noFill/>
          <a:ln>
            <a:noFill/>
          </a:ln>
        </p:spPr>
        <p:txBody>
          <a:bodyPr spcFirstLastPara="1" wrap="square" lIns="121900" tIns="121900" rIns="121900" bIns="121900" anchor="t" anchorCtr="0">
            <a:noAutofit/>
          </a:bodyPr>
          <a:lstStyle/>
          <a:p>
            <a:r>
              <a:rPr lang="en" sz="1200" u="sng" dirty="0">
                <a:latin typeface="Times New Roman" panose="02020603050405020304" pitchFamily="18" charset="0"/>
                <a:ea typeface="Comfortaa"/>
                <a:cs typeface="Times New Roman" panose="02020603050405020304" pitchFamily="18" charset="0"/>
                <a:sym typeface="Comfortaa"/>
              </a:rPr>
              <a:t>Attract:</a:t>
            </a:r>
            <a:r>
              <a:rPr lang="en" sz="1200" dirty="0">
                <a:latin typeface="Times New Roman" panose="02020603050405020304" pitchFamily="18" charset="0"/>
                <a:ea typeface="Comfortaa"/>
                <a:cs typeface="Times New Roman" panose="02020603050405020304" pitchFamily="18" charset="0"/>
                <a:sym typeface="Comfortaa"/>
              </a:rPr>
              <a:t> </a:t>
            </a:r>
            <a:endParaRPr sz="1200"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a-a</a:t>
            </a:r>
            <a:endParaRPr sz="1200"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a-c</a:t>
            </a:r>
          </a:p>
          <a:p>
            <a:r>
              <a:rPr lang="en-US" sz="1200" dirty="0">
                <a:latin typeface="Times New Roman" panose="02020603050405020304" pitchFamily="18" charset="0"/>
                <a:ea typeface="Comfortaa"/>
                <a:cs typeface="Times New Roman" panose="02020603050405020304" pitchFamily="18" charset="0"/>
                <a:sym typeface="Comfortaa"/>
              </a:rPr>
              <a:t>b</a:t>
            </a:r>
            <a:r>
              <a:rPr lang="en" sz="1200" dirty="0">
                <a:latin typeface="Times New Roman" panose="02020603050405020304" pitchFamily="18" charset="0"/>
                <a:ea typeface="Comfortaa"/>
                <a:cs typeface="Times New Roman" panose="02020603050405020304" pitchFamily="18" charset="0"/>
                <a:sym typeface="Comfortaa"/>
              </a:rPr>
              <a:t>-b</a:t>
            </a:r>
            <a:endParaRPr sz="1200" dirty="0">
              <a:latin typeface="Times New Roman" panose="02020603050405020304" pitchFamily="18" charset="0"/>
              <a:ea typeface="Comfortaa"/>
              <a:cs typeface="Times New Roman" panose="02020603050405020304" pitchFamily="18" charset="0"/>
              <a:sym typeface="Comfortaa"/>
            </a:endParaRPr>
          </a:p>
        </p:txBody>
      </p:sp>
      <p:sp>
        <p:nvSpPr>
          <p:cNvPr id="28" name="Title 2">
            <a:extLst>
              <a:ext uri="{FF2B5EF4-FFF2-40B4-BE49-F238E27FC236}">
                <a16:creationId xmlns:a16="http://schemas.microsoft.com/office/drawing/2014/main" id="{04F2068A-2A91-4EBB-AAFA-2BD954FC7D07}"/>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Semi-automation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b="5150"/>
          <a:stretch/>
        </p:blipFill>
        <p:spPr>
          <a:xfrm>
            <a:off x="3852449" y="769530"/>
            <a:ext cx="3669688" cy="2271042"/>
          </a:xfrm>
          <a:prstGeom prst="rect">
            <a:avLst/>
          </a:prstGeom>
          <a:noFill/>
          <a:ln>
            <a:noFill/>
          </a:ln>
        </p:spPr>
      </p:pic>
      <p:sp>
        <p:nvSpPr>
          <p:cNvPr id="496" name="Google Shape;496;p43"/>
          <p:cNvSpPr txBox="1"/>
          <p:nvPr/>
        </p:nvSpPr>
        <p:spPr>
          <a:xfrm>
            <a:off x="3825097" y="2995631"/>
            <a:ext cx="5445600" cy="997441"/>
          </a:xfrm>
          <a:prstGeom prst="rect">
            <a:avLst/>
          </a:prstGeom>
          <a:noFill/>
          <a:ln>
            <a:noFill/>
          </a:ln>
        </p:spPr>
        <p:txBody>
          <a:bodyPr spcFirstLastPara="1" wrap="square" lIns="121900" tIns="121900" rIns="121900" bIns="121900" anchor="t" anchorCtr="0">
            <a:noAutofit/>
          </a:bodyPr>
          <a:lstStyle/>
          <a:p>
            <a:r>
              <a:rPr lang="en" sz="1067" b="1" i="1" dirty="0">
                <a:latin typeface="Roboto Mono"/>
                <a:ea typeface="Roboto Mono"/>
                <a:cs typeface="Roboto Mono"/>
                <a:sym typeface="Roboto Mono"/>
              </a:rPr>
              <a:t>List of requirements</a:t>
            </a:r>
            <a:r>
              <a:rPr lang="en" sz="1067" dirty="0">
                <a:latin typeface="Roboto Mono"/>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dirty="0">
              <a:latin typeface="Roboto Mono"/>
              <a:ea typeface="Roboto Mono"/>
              <a:cs typeface="Roboto Mono"/>
              <a:sym typeface="Roboto Mono"/>
            </a:endParaRPr>
          </a:p>
        </p:txBody>
      </p:sp>
      <p:pic>
        <p:nvPicPr>
          <p:cNvPr id="511" name="Google Shape;511;p43"/>
          <p:cNvPicPr preferRelativeResize="0"/>
          <p:nvPr/>
        </p:nvPicPr>
        <p:blipFill rotWithShape="1">
          <a:blip r:embed="rId4">
            <a:alphaModFix/>
          </a:blip>
          <a:srcRect l="25084" t="12488" r="23712" b="8522"/>
          <a:stretch/>
        </p:blipFill>
        <p:spPr>
          <a:xfrm>
            <a:off x="10774826" y="940133"/>
            <a:ext cx="838791" cy="846888"/>
          </a:xfrm>
          <a:prstGeom prst="rect">
            <a:avLst/>
          </a:prstGeom>
          <a:noFill/>
          <a:ln>
            <a:noFill/>
          </a:ln>
        </p:spPr>
      </p:pic>
      <p:pic>
        <p:nvPicPr>
          <p:cNvPr id="512" name="Google Shape;512;p43"/>
          <p:cNvPicPr preferRelativeResize="0"/>
          <p:nvPr/>
        </p:nvPicPr>
        <p:blipFill rotWithShape="1">
          <a:blip r:embed="rId5">
            <a:alphaModFix/>
          </a:blip>
          <a:srcRect r="18039" b="4634"/>
          <a:stretch/>
        </p:blipFill>
        <p:spPr>
          <a:xfrm>
            <a:off x="9367868" y="1881028"/>
            <a:ext cx="1091681" cy="866724"/>
          </a:xfrm>
          <a:prstGeom prst="rect">
            <a:avLst/>
          </a:prstGeom>
          <a:noFill/>
          <a:ln>
            <a:noFill/>
          </a:ln>
        </p:spPr>
      </p:pic>
      <p:pic>
        <p:nvPicPr>
          <p:cNvPr id="513" name="Google Shape;513;p43"/>
          <p:cNvPicPr preferRelativeResize="0"/>
          <p:nvPr/>
        </p:nvPicPr>
        <p:blipFill rotWithShape="1">
          <a:blip r:embed="rId6">
            <a:alphaModFix/>
          </a:blip>
          <a:srcRect l="12344" r="13914" b="7749"/>
          <a:stretch/>
        </p:blipFill>
        <p:spPr>
          <a:xfrm>
            <a:off x="10475149" y="1893504"/>
            <a:ext cx="1104913" cy="932887"/>
          </a:xfrm>
          <a:prstGeom prst="rect">
            <a:avLst/>
          </a:prstGeom>
          <a:noFill/>
          <a:ln>
            <a:noFill/>
          </a:ln>
        </p:spPr>
      </p:pic>
      <p:pic>
        <p:nvPicPr>
          <p:cNvPr id="514" name="Google Shape;514;p43"/>
          <p:cNvPicPr preferRelativeResize="0"/>
          <p:nvPr/>
        </p:nvPicPr>
        <p:blipFill rotWithShape="1">
          <a:blip r:embed="rId7">
            <a:alphaModFix/>
          </a:blip>
          <a:srcRect l="26661" t="9716" r="34534" b="13537"/>
          <a:stretch/>
        </p:blipFill>
        <p:spPr>
          <a:xfrm>
            <a:off x="10763249" y="5435210"/>
            <a:ext cx="994889" cy="900944"/>
          </a:xfrm>
          <a:prstGeom prst="rect">
            <a:avLst/>
          </a:prstGeom>
          <a:noFill/>
          <a:ln>
            <a:noFill/>
          </a:ln>
        </p:spPr>
      </p:pic>
      <p:pic>
        <p:nvPicPr>
          <p:cNvPr id="515" name="Google Shape;515;p43"/>
          <p:cNvPicPr preferRelativeResize="0"/>
          <p:nvPr/>
        </p:nvPicPr>
        <p:blipFill rotWithShape="1">
          <a:blip r:embed="rId8">
            <a:alphaModFix/>
          </a:blip>
          <a:srcRect l="34007" t="5069" r="23424"/>
          <a:stretch/>
        </p:blipFill>
        <p:spPr>
          <a:xfrm>
            <a:off x="9624652" y="4332570"/>
            <a:ext cx="819593" cy="846888"/>
          </a:xfrm>
          <a:prstGeom prst="rect">
            <a:avLst/>
          </a:prstGeom>
          <a:noFill/>
          <a:ln>
            <a:noFill/>
          </a:ln>
        </p:spPr>
      </p:pic>
      <p:pic>
        <p:nvPicPr>
          <p:cNvPr id="516" name="Google Shape;516;p43"/>
          <p:cNvPicPr preferRelativeResize="0"/>
          <p:nvPr/>
        </p:nvPicPr>
        <p:blipFill rotWithShape="1">
          <a:blip r:embed="rId9">
            <a:alphaModFix/>
          </a:blip>
          <a:srcRect l="38970" t="16687" r="33503" b="8979"/>
          <a:stretch/>
        </p:blipFill>
        <p:spPr>
          <a:xfrm>
            <a:off x="10943661" y="4332571"/>
            <a:ext cx="648715" cy="791363"/>
          </a:xfrm>
          <a:prstGeom prst="rect">
            <a:avLst/>
          </a:prstGeom>
          <a:noFill/>
          <a:ln>
            <a:noFill/>
          </a:ln>
        </p:spPr>
      </p:pic>
      <p:pic>
        <p:nvPicPr>
          <p:cNvPr id="517" name="Google Shape;517;p43"/>
          <p:cNvPicPr preferRelativeResize="0"/>
          <p:nvPr/>
        </p:nvPicPr>
        <p:blipFill rotWithShape="1">
          <a:blip r:embed="rId10">
            <a:alphaModFix/>
          </a:blip>
          <a:srcRect l="27748" t="6696" r="33048" b="5883"/>
          <a:stretch/>
        </p:blipFill>
        <p:spPr>
          <a:xfrm>
            <a:off x="9649657" y="938899"/>
            <a:ext cx="838791" cy="849363"/>
          </a:xfrm>
          <a:prstGeom prst="rect">
            <a:avLst/>
          </a:prstGeom>
          <a:noFill/>
          <a:ln>
            <a:noFill/>
          </a:ln>
        </p:spPr>
      </p:pic>
      <p:pic>
        <p:nvPicPr>
          <p:cNvPr id="518" name="Google Shape;518;p43"/>
          <p:cNvPicPr preferRelativeResize="0"/>
          <p:nvPr/>
        </p:nvPicPr>
        <p:blipFill rotWithShape="1">
          <a:blip r:embed="rId11">
            <a:alphaModFix/>
          </a:blip>
          <a:srcRect l="30841" t="3646" r="38658" b="5642"/>
          <a:stretch/>
        </p:blipFill>
        <p:spPr>
          <a:xfrm>
            <a:off x="9621646" y="3092273"/>
            <a:ext cx="727799" cy="969468"/>
          </a:xfrm>
          <a:prstGeom prst="rect">
            <a:avLst/>
          </a:prstGeom>
          <a:noFill/>
          <a:ln>
            <a:noFill/>
          </a:ln>
        </p:spPr>
      </p:pic>
      <p:pic>
        <p:nvPicPr>
          <p:cNvPr id="519" name="Google Shape;519;p43"/>
          <p:cNvPicPr preferRelativeResize="0"/>
          <p:nvPr/>
        </p:nvPicPr>
        <p:blipFill rotWithShape="1">
          <a:blip r:embed="rId12">
            <a:alphaModFix/>
          </a:blip>
          <a:srcRect l="11576" t="-6780" r="34022"/>
          <a:stretch/>
        </p:blipFill>
        <p:spPr>
          <a:xfrm>
            <a:off x="10455738" y="3018520"/>
            <a:ext cx="1143733" cy="1031255"/>
          </a:xfrm>
          <a:prstGeom prst="rect">
            <a:avLst/>
          </a:prstGeom>
          <a:noFill/>
          <a:ln>
            <a:noFill/>
          </a:ln>
        </p:spPr>
      </p:pic>
      <p:grpSp>
        <p:nvGrpSpPr>
          <p:cNvPr id="3" name="Group 2">
            <a:extLst>
              <a:ext uri="{FF2B5EF4-FFF2-40B4-BE49-F238E27FC236}">
                <a16:creationId xmlns:a16="http://schemas.microsoft.com/office/drawing/2014/main" id="{CD6F584C-BF50-4D7B-9795-F0312CFEC00A}"/>
              </a:ext>
            </a:extLst>
          </p:cNvPr>
          <p:cNvGrpSpPr/>
          <p:nvPr/>
        </p:nvGrpSpPr>
        <p:grpSpPr>
          <a:xfrm>
            <a:off x="556677" y="1356096"/>
            <a:ext cx="2286228" cy="4206418"/>
            <a:chOff x="6414552" y="1356096"/>
            <a:chExt cx="2286228" cy="4206418"/>
          </a:xfrm>
        </p:grpSpPr>
        <p:cxnSp>
          <p:nvCxnSpPr>
            <p:cNvPr id="498" name="Google Shape;498;p43"/>
            <p:cNvCxnSpPr/>
            <p:nvPr/>
          </p:nvCxnSpPr>
          <p:spPr>
            <a:xfrm>
              <a:off x="8001304" y="3505476"/>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13">
              <a:alphaModFix/>
            </a:blip>
            <a:stretch>
              <a:fillRect/>
            </a:stretch>
          </p:blipFill>
          <p:spPr>
            <a:xfrm>
              <a:off x="7817142" y="3091005"/>
              <a:ext cx="368300" cy="330200"/>
            </a:xfrm>
            <a:prstGeom prst="rect">
              <a:avLst/>
            </a:prstGeom>
            <a:noFill/>
            <a:ln>
              <a:noFill/>
            </a:ln>
          </p:spPr>
        </p:pic>
        <p:pic>
          <p:nvPicPr>
            <p:cNvPr id="500" name="Google Shape;500;p43"/>
            <p:cNvPicPr preferRelativeResize="0"/>
            <p:nvPr/>
          </p:nvPicPr>
          <p:blipFill>
            <a:blip r:embed="rId14">
              <a:alphaModFix/>
            </a:blip>
            <a:stretch>
              <a:fillRect/>
            </a:stretch>
          </p:blipFill>
          <p:spPr>
            <a:xfrm>
              <a:off x="7831898" y="3842126"/>
              <a:ext cx="321900" cy="306572"/>
            </a:xfrm>
            <a:prstGeom prst="rect">
              <a:avLst/>
            </a:prstGeom>
            <a:noFill/>
            <a:ln>
              <a:noFill/>
            </a:ln>
          </p:spPr>
        </p:pic>
        <p:pic>
          <p:nvPicPr>
            <p:cNvPr id="501" name="Google Shape;501;p43"/>
            <p:cNvPicPr preferRelativeResize="0"/>
            <p:nvPr/>
          </p:nvPicPr>
          <p:blipFill>
            <a:blip r:embed="rId15">
              <a:alphaModFix/>
            </a:blip>
            <a:stretch>
              <a:fillRect/>
            </a:stretch>
          </p:blipFill>
          <p:spPr>
            <a:xfrm>
              <a:off x="6729421" y="1882759"/>
              <a:ext cx="381000" cy="342900"/>
            </a:xfrm>
            <a:prstGeom prst="rect">
              <a:avLst/>
            </a:prstGeom>
            <a:noFill/>
            <a:ln>
              <a:noFill/>
            </a:ln>
          </p:spPr>
        </p:pic>
        <p:pic>
          <p:nvPicPr>
            <p:cNvPr id="502" name="Google Shape;502;p43"/>
            <p:cNvPicPr preferRelativeResize="0"/>
            <p:nvPr/>
          </p:nvPicPr>
          <p:blipFill>
            <a:blip r:embed="rId16">
              <a:alphaModFix/>
            </a:blip>
            <a:stretch>
              <a:fillRect/>
            </a:stretch>
          </p:blipFill>
          <p:spPr>
            <a:xfrm>
              <a:off x="6760149" y="3500697"/>
              <a:ext cx="343255" cy="343252"/>
            </a:xfrm>
            <a:prstGeom prst="rect">
              <a:avLst/>
            </a:prstGeom>
            <a:noFill/>
            <a:ln>
              <a:noFill/>
            </a:ln>
          </p:spPr>
        </p:pic>
        <p:pic>
          <p:nvPicPr>
            <p:cNvPr id="503" name="Google Shape;503;p43"/>
            <p:cNvPicPr preferRelativeResize="0"/>
            <p:nvPr/>
          </p:nvPicPr>
          <p:blipFill>
            <a:blip r:embed="rId17">
              <a:alphaModFix/>
            </a:blip>
            <a:stretch>
              <a:fillRect/>
            </a:stretch>
          </p:blipFill>
          <p:spPr>
            <a:xfrm>
              <a:off x="6742115" y="2692283"/>
              <a:ext cx="355600" cy="355600"/>
            </a:xfrm>
            <a:prstGeom prst="rect">
              <a:avLst/>
            </a:prstGeom>
            <a:noFill/>
            <a:ln>
              <a:noFill/>
            </a:ln>
          </p:spPr>
        </p:pic>
        <p:pic>
          <p:nvPicPr>
            <p:cNvPr id="504" name="Google Shape;504;p43"/>
            <p:cNvPicPr preferRelativeResize="0"/>
            <p:nvPr/>
          </p:nvPicPr>
          <p:blipFill>
            <a:blip r:embed="rId13">
              <a:alphaModFix/>
            </a:blip>
            <a:stretch>
              <a:fillRect/>
            </a:stretch>
          </p:blipFill>
          <p:spPr>
            <a:xfrm>
              <a:off x="6747602" y="4504821"/>
              <a:ext cx="368300" cy="330200"/>
            </a:xfrm>
            <a:prstGeom prst="rect">
              <a:avLst/>
            </a:prstGeom>
            <a:noFill/>
            <a:ln>
              <a:noFill/>
            </a:ln>
          </p:spPr>
        </p:pic>
        <p:pic>
          <p:nvPicPr>
            <p:cNvPr id="505" name="Google Shape;505;p43"/>
            <p:cNvPicPr preferRelativeResize="0"/>
            <p:nvPr/>
          </p:nvPicPr>
          <p:blipFill>
            <a:blip r:embed="rId14">
              <a:alphaModFix/>
            </a:blip>
            <a:stretch>
              <a:fillRect/>
            </a:stretch>
          </p:blipFill>
          <p:spPr>
            <a:xfrm>
              <a:off x="6762358" y="5255942"/>
              <a:ext cx="321900" cy="306572"/>
            </a:xfrm>
            <a:prstGeom prst="rect">
              <a:avLst/>
            </a:prstGeom>
            <a:noFill/>
            <a:ln>
              <a:noFill/>
            </a:ln>
          </p:spPr>
        </p:pic>
        <p:cxnSp>
          <p:nvCxnSpPr>
            <p:cNvPr id="506" name="Google Shape;506;p43"/>
            <p:cNvCxnSpPr/>
            <p:nvPr/>
          </p:nvCxnSpPr>
          <p:spPr>
            <a:xfrm>
              <a:off x="6931731" y="4919293"/>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6414552" y="4130911"/>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8" name="Google Shape;508;p43"/>
            <p:cNvSpPr txBox="1"/>
            <p:nvPr/>
          </p:nvSpPr>
          <p:spPr>
            <a:xfrm>
              <a:off x="7462380" y="2665137"/>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9" name="Google Shape;509;p43"/>
            <p:cNvSpPr txBox="1"/>
            <p:nvPr/>
          </p:nvSpPr>
          <p:spPr>
            <a:xfrm>
              <a:off x="6471964" y="1356096"/>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cxnSp>
          <p:nvCxnSpPr>
            <p:cNvPr id="510" name="Google Shape;510;p43"/>
            <p:cNvCxnSpPr/>
            <p:nvPr/>
          </p:nvCxnSpPr>
          <p:spPr>
            <a:xfrm>
              <a:off x="7185977" y="2880019"/>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3"/>
            <p:cNvCxnSpPr/>
            <p:nvPr/>
          </p:nvCxnSpPr>
          <p:spPr>
            <a:xfrm>
              <a:off x="6931731" y="389856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6931731" y="3145076"/>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6931731" y="2329760"/>
              <a:ext cx="0" cy="258400"/>
            </a:xfrm>
            <a:prstGeom prst="straightConnector1">
              <a:avLst/>
            </a:prstGeom>
            <a:noFill/>
            <a:ln w="9525" cap="flat" cmpd="sng">
              <a:solidFill>
                <a:schemeClr val="dk2"/>
              </a:solidFill>
              <a:prstDash val="solid"/>
              <a:round/>
              <a:headEnd type="none" w="med" len="med"/>
              <a:tailEnd type="triangle" w="med" len="med"/>
            </a:ln>
          </p:spPr>
        </p:cxnSp>
      </p:grpSp>
      <p:sp>
        <p:nvSpPr>
          <p:cNvPr id="523" name="Google Shape;523;p43"/>
          <p:cNvSpPr txBox="1"/>
          <p:nvPr/>
        </p:nvSpPr>
        <p:spPr>
          <a:xfrm>
            <a:off x="9205442" y="532550"/>
            <a:ext cx="2729383"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Generalize: topological variations</a:t>
            </a:r>
            <a:endParaRPr sz="1333">
              <a:latin typeface="Roboto Mono"/>
              <a:ea typeface="Roboto Mono"/>
              <a:cs typeface="Roboto Mono"/>
              <a:sym typeface="Roboto Mono"/>
            </a:endParaRPr>
          </a:p>
        </p:txBody>
      </p:sp>
      <p:pic>
        <p:nvPicPr>
          <p:cNvPr id="2" name="Google Shape;484;p42">
            <a:extLst>
              <a:ext uri="{FF2B5EF4-FFF2-40B4-BE49-F238E27FC236}">
                <a16:creationId xmlns:a16="http://schemas.microsoft.com/office/drawing/2014/main" id="{A2171C45-DEFE-43E6-BD33-58F08EC72560}"/>
              </a:ext>
            </a:extLst>
          </p:cNvPr>
          <p:cNvPicPr preferRelativeResize="0"/>
          <p:nvPr/>
        </p:nvPicPr>
        <p:blipFill>
          <a:blip r:embed="rId18">
            <a:alphaModFix/>
          </a:blip>
          <a:stretch>
            <a:fillRect/>
          </a:stretch>
        </p:blipFill>
        <p:spPr>
          <a:xfrm>
            <a:off x="3916120" y="4229100"/>
            <a:ext cx="3058196" cy="2293640"/>
          </a:xfrm>
          <a:prstGeom prst="rect">
            <a:avLst/>
          </a:prstGeom>
          <a:noFill/>
          <a:ln>
            <a:noFill/>
          </a:ln>
        </p:spPr>
      </p:pic>
      <p:sp>
        <p:nvSpPr>
          <p:cNvPr id="4" name="Google Shape;487;p42">
            <a:extLst>
              <a:ext uri="{FF2B5EF4-FFF2-40B4-BE49-F238E27FC236}">
                <a16:creationId xmlns:a16="http://schemas.microsoft.com/office/drawing/2014/main" id="{FA302C28-0C07-49AA-803B-2DF4BB480236}"/>
              </a:ext>
            </a:extLst>
          </p:cNvPr>
          <p:cNvSpPr txBox="1"/>
          <p:nvPr/>
        </p:nvSpPr>
        <p:spPr>
          <a:xfrm>
            <a:off x="322824" y="403850"/>
            <a:ext cx="3868175" cy="491600"/>
          </a:xfrm>
          <a:prstGeom prst="rect">
            <a:avLst/>
          </a:prstGeom>
          <a:noFill/>
          <a:ln>
            <a:noFill/>
          </a:ln>
        </p:spPr>
        <p:txBody>
          <a:bodyPr spcFirstLastPara="1" wrap="square" lIns="121900" tIns="121900" rIns="121900" bIns="121900" anchor="t" anchorCtr="0">
            <a:noAutofit/>
          </a:bodyPr>
          <a:lstStyle/>
          <a:p>
            <a:r>
              <a:rPr lang="en" sz="2400" dirty="0"/>
              <a:t>Explicit Design Process </a:t>
            </a:r>
          </a:p>
        </p:txBody>
      </p:sp>
      <p:sp>
        <p:nvSpPr>
          <p:cNvPr id="5" name="Title 2">
            <a:extLst>
              <a:ext uri="{FF2B5EF4-FFF2-40B4-BE49-F238E27FC236}">
                <a16:creationId xmlns:a16="http://schemas.microsoft.com/office/drawing/2014/main" id="{21AA94E3-7919-4FBC-A2CD-E358FFB1FA0D}"/>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Space Planning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2633831" y="1107375"/>
            <a:ext cx="2407667" cy="1689600"/>
          </a:xfrm>
          <a:prstGeom prst="rect">
            <a:avLst/>
          </a:prstGeom>
          <a:noFill/>
          <a:ln>
            <a:noFill/>
          </a:ln>
        </p:spPr>
      </p:pic>
      <p:graphicFrame>
        <p:nvGraphicFramePr>
          <p:cNvPr id="549" name="Google Shape;549;p45"/>
          <p:cNvGraphicFramePr/>
          <p:nvPr/>
        </p:nvGraphicFramePr>
        <p:xfrm>
          <a:off x="5268933" y="1111333"/>
          <a:ext cx="6449899" cy="2149964"/>
        </p:xfrm>
        <a:graphic>
          <a:graphicData uri="http://schemas.openxmlformats.org/drawingml/2006/table">
            <a:tbl>
              <a:tblPr>
                <a:noFill/>
              </a:tblPr>
              <a:tblGrid>
                <a:gridCol w="959233">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646300">
                  <a:extLst>
                    <a:ext uri="{9D8B030D-6E8A-4147-A177-3AD203B41FA5}">
                      <a16:colId xmlns:a16="http://schemas.microsoft.com/office/drawing/2014/main" val="20002"/>
                    </a:ext>
                  </a:extLst>
                </a:gridCol>
                <a:gridCol w="949433">
                  <a:extLst>
                    <a:ext uri="{9D8B030D-6E8A-4147-A177-3AD203B41FA5}">
                      <a16:colId xmlns:a16="http://schemas.microsoft.com/office/drawing/2014/main" val="20003"/>
                    </a:ext>
                  </a:extLst>
                </a:gridCol>
                <a:gridCol w="536033">
                  <a:extLst>
                    <a:ext uri="{9D8B030D-6E8A-4147-A177-3AD203B41FA5}">
                      <a16:colId xmlns:a16="http://schemas.microsoft.com/office/drawing/2014/main" val="20004"/>
                    </a:ext>
                  </a:extLst>
                </a:gridCol>
                <a:gridCol w="729867">
                  <a:extLst>
                    <a:ext uri="{9D8B030D-6E8A-4147-A177-3AD203B41FA5}">
                      <a16:colId xmlns:a16="http://schemas.microsoft.com/office/drawing/2014/main" val="20005"/>
                    </a:ext>
                  </a:extLst>
                </a:gridCol>
                <a:gridCol w="536033">
                  <a:extLst>
                    <a:ext uri="{9D8B030D-6E8A-4147-A177-3AD203B41FA5}">
                      <a16:colId xmlns:a16="http://schemas.microsoft.com/office/drawing/2014/main" val="20006"/>
                    </a:ext>
                  </a:extLst>
                </a:gridCol>
                <a:gridCol w="536033">
                  <a:extLst>
                    <a:ext uri="{9D8B030D-6E8A-4147-A177-3AD203B41FA5}">
                      <a16:colId xmlns:a16="http://schemas.microsoft.com/office/drawing/2014/main" val="20007"/>
                    </a:ext>
                  </a:extLst>
                </a:gridCol>
                <a:gridCol w="535833">
                  <a:extLst>
                    <a:ext uri="{9D8B030D-6E8A-4147-A177-3AD203B41FA5}">
                      <a16:colId xmlns:a16="http://schemas.microsoft.com/office/drawing/2014/main" val="20008"/>
                    </a:ext>
                  </a:extLst>
                </a:gridCol>
                <a:gridCol w="510667">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900"/>
                        <a:t>Building Details, proximity / distance matrix</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900"/>
                        <a:t>Name &amp; Identification</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900"/>
                        <a:t>Geometric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900"/>
                        <a:t>Distance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900"/>
                        <a:t>Name</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Key</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Number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Footprint Area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Fsr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Ratio</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Color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900"/>
                        <a:t>name_A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900"/>
                        <a:t>name_B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900"/>
                        <a:t>name_C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3</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900"/>
                        <a:t>name_D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0.35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900" dirty="0"/>
                        <a:t>The distance matrix performs is similar to the adjacency matrix, unspecified values are assumed as 0</a:t>
                      </a:r>
                      <a:endParaRPr sz="900" dirty="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nvGraphicFramePr>
        <p:xfrm>
          <a:off x="5268967" y="3744517"/>
          <a:ext cx="6441700" cy="1915669"/>
        </p:xfrm>
        <a:graphic>
          <a:graphicData uri="http://schemas.openxmlformats.org/drawingml/2006/table">
            <a:tbl>
              <a:tblPr>
                <a:noFill/>
              </a:tblPr>
              <a:tblGrid>
                <a:gridCol w="742400">
                  <a:extLst>
                    <a:ext uri="{9D8B030D-6E8A-4147-A177-3AD203B41FA5}">
                      <a16:colId xmlns:a16="http://schemas.microsoft.com/office/drawing/2014/main" val="20000"/>
                    </a:ext>
                  </a:extLst>
                </a:gridCol>
                <a:gridCol w="600833">
                  <a:extLst>
                    <a:ext uri="{9D8B030D-6E8A-4147-A177-3AD203B41FA5}">
                      <a16:colId xmlns:a16="http://schemas.microsoft.com/office/drawing/2014/main" val="20001"/>
                    </a:ext>
                  </a:extLst>
                </a:gridCol>
                <a:gridCol w="883967">
                  <a:extLst>
                    <a:ext uri="{9D8B030D-6E8A-4147-A177-3AD203B41FA5}">
                      <a16:colId xmlns:a16="http://schemas.microsoft.com/office/drawing/2014/main" val="20002"/>
                    </a:ext>
                  </a:extLst>
                </a:gridCol>
                <a:gridCol w="742400">
                  <a:extLst>
                    <a:ext uri="{9D8B030D-6E8A-4147-A177-3AD203B41FA5}">
                      <a16:colId xmlns:a16="http://schemas.microsoft.com/office/drawing/2014/main" val="20003"/>
                    </a:ext>
                  </a:extLst>
                </a:gridCol>
                <a:gridCol w="742400">
                  <a:extLst>
                    <a:ext uri="{9D8B030D-6E8A-4147-A177-3AD203B41FA5}">
                      <a16:colId xmlns:a16="http://schemas.microsoft.com/office/drawing/2014/main" val="20004"/>
                    </a:ext>
                  </a:extLst>
                </a:gridCol>
                <a:gridCol w="742400">
                  <a:extLst>
                    <a:ext uri="{9D8B030D-6E8A-4147-A177-3AD203B41FA5}">
                      <a16:colId xmlns:a16="http://schemas.microsoft.com/office/drawing/2014/main" val="20005"/>
                    </a:ext>
                  </a:extLst>
                </a:gridCol>
                <a:gridCol w="742400">
                  <a:extLst>
                    <a:ext uri="{9D8B030D-6E8A-4147-A177-3AD203B41FA5}">
                      <a16:colId xmlns:a16="http://schemas.microsoft.com/office/drawing/2014/main" val="20006"/>
                    </a:ext>
                  </a:extLst>
                </a:gridCol>
                <a:gridCol w="742400">
                  <a:extLst>
                    <a:ext uri="{9D8B030D-6E8A-4147-A177-3AD203B41FA5}">
                      <a16:colId xmlns:a16="http://schemas.microsoft.com/office/drawing/2014/main" val="20007"/>
                    </a:ext>
                  </a:extLst>
                </a:gridCol>
                <a:gridCol w="502500">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900"/>
                        <a:t>Activity Details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900"/>
                        <a:t>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900"/>
                        <a:t>Location Constraints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900"/>
                        <a:t>Building 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900"/>
                        <a:t>Name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Key</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Percentage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Height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Color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900"/>
                        <a:t>name_P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d</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900"/>
                        <a:t>name_Q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70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900"/>
                        <a:t>name_R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900" dirty="0"/>
                        <a:t>Since the activity is allocated after placing the buildings, the parents are used to identify the building.</a:t>
                      </a:r>
                      <a:endParaRPr sz="900" dirty="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530572" y="1239833"/>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latin typeface="Roboto Mono"/>
                <a:ea typeface="Roboto Mono"/>
                <a:cs typeface="Roboto Mono"/>
                <a:sym typeface="Roboto Mono"/>
              </a:rPr>
              <a:t>DOTS notation</a:t>
            </a:r>
            <a:endParaRPr sz="1333" dirty="0">
              <a:latin typeface="Roboto Mono"/>
              <a:ea typeface="Roboto Mono"/>
              <a:cs typeface="Roboto Mono"/>
              <a:sym typeface="Roboto Mono"/>
            </a:endParaRPr>
          </a:p>
        </p:txBody>
      </p:sp>
      <p:grpSp>
        <p:nvGrpSpPr>
          <p:cNvPr id="552" name="Google Shape;552;p45"/>
          <p:cNvGrpSpPr/>
          <p:nvPr/>
        </p:nvGrpSpPr>
        <p:grpSpPr>
          <a:xfrm>
            <a:off x="616518" y="1851184"/>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514933" y="3416995"/>
            <a:ext cx="1966200" cy="2226301"/>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2675434" y="3420634"/>
            <a:ext cx="2366068" cy="2328533"/>
          </a:xfrm>
          <a:prstGeom prst="rect">
            <a:avLst/>
          </a:prstGeom>
          <a:noFill/>
          <a:ln>
            <a:noFill/>
          </a:ln>
        </p:spPr>
      </p:pic>
      <p:sp>
        <p:nvSpPr>
          <p:cNvPr id="2" name="Title 2">
            <a:extLst>
              <a:ext uri="{FF2B5EF4-FFF2-40B4-BE49-F238E27FC236}">
                <a16:creationId xmlns:a16="http://schemas.microsoft.com/office/drawing/2014/main" id="{5FE5F2F5-07F3-4A86-9936-67D16DE56813}"/>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Site Feasibility Study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60" name="Picture 59">
            <a:extLst>
              <a:ext uri="{FF2B5EF4-FFF2-40B4-BE49-F238E27FC236}">
                <a16:creationId xmlns:a16="http://schemas.microsoft.com/office/drawing/2014/main" id="{A21FA146-770E-3D49-8448-6D7E8B49F89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352871" y="2987593"/>
            <a:ext cx="1045251" cy="910318"/>
          </a:xfrm>
          <a:prstGeom prst="rect">
            <a:avLst/>
          </a:prstGeom>
          <a:ln>
            <a:solidFill>
              <a:schemeClr val="bg1">
                <a:lumMod val="65000"/>
              </a:schemeClr>
            </a:solidFill>
          </a:ln>
        </p:spPr>
      </p:pic>
      <p:pic>
        <p:nvPicPr>
          <p:cNvPr id="61" name="Picture 60">
            <a:extLst>
              <a:ext uri="{FF2B5EF4-FFF2-40B4-BE49-F238E27FC236}">
                <a16:creationId xmlns:a16="http://schemas.microsoft.com/office/drawing/2014/main" id="{856377BD-8E0E-084C-B8C9-A9398A80F86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356013" y="4180662"/>
            <a:ext cx="1065724" cy="916524"/>
          </a:xfrm>
          <a:prstGeom prst="rect">
            <a:avLst/>
          </a:prstGeom>
          <a:ln>
            <a:solidFill>
              <a:schemeClr val="bg1">
                <a:lumMod val="65000"/>
              </a:schemeClr>
            </a:solidFill>
          </a:ln>
        </p:spPr>
      </p:pic>
      <p:pic>
        <p:nvPicPr>
          <p:cNvPr id="62" name="Picture 61">
            <a:extLst>
              <a:ext uri="{FF2B5EF4-FFF2-40B4-BE49-F238E27FC236}">
                <a16:creationId xmlns:a16="http://schemas.microsoft.com/office/drawing/2014/main" id="{16FCAF6C-6667-3A4B-B36A-9A8904724B5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354677" y="5316458"/>
            <a:ext cx="1062740" cy="916300"/>
          </a:xfrm>
          <a:prstGeom prst="rect">
            <a:avLst/>
          </a:prstGeom>
          <a:ln>
            <a:solidFill>
              <a:schemeClr val="bg1">
                <a:lumMod val="65000"/>
              </a:schemeClr>
            </a:solidFill>
          </a:ln>
        </p:spPr>
      </p:pic>
      <p:pic>
        <p:nvPicPr>
          <p:cNvPr id="63" name="Picture 62">
            <a:extLst>
              <a:ext uri="{FF2B5EF4-FFF2-40B4-BE49-F238E27FC236}">
                <a16:creationId xmlns:a16="http://schemas.microsoft.com/office/drawing/2014/main" id="{55F2F13A-C05D-CE4E-83D4-962514F99B2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353947" y="1803961"/>
            <a:ext cx="1090698" cy="912805"/>
          </a:xfrm>
          <a:prstGeom prst="rect">
            <a:avLst/>
          </a:prstGeom>
          <a:ln>
            <a:solidFill>
              <a:schemeClr val="bg1">
                <a:lumMod val="65000"/>
              </a:schemeClr>
            </a:solidFill>
          </a:ln>
        </p:spPr>
      </p:pic>
      <p:graphicFrame>
        <p:nvGraphicFramePr>
          <p:cNvPr id="3" name="Diagram 2">
            <a:extLst>
              <a:ext uri="{FF2B5EF4-FFF2-40B4-BE49-F238E27FC236}">
                <a16:creationId xmlns:a16="http://schemas.microsoft.com/office/drawing/2014/main" id="{2C468280-D013-9E4E-B9DD-DA62EBD13F83}"/>
              </a:ext>
            </a:extLst>
          </p:cNvPr>
          <p:cNvGraphicFramePr/>
          <p:nvPr>
            <p:extLst>
              <p:ext uri="{D42A27DB-BD31-4B8C-83A1-F6EECF244321}">
                <p14:modId xmlns:p14="http://schemas.microsoft.com/office/powerpoint/2010/main" val="2486797791"/>
              </p:ext>
            </p:extLst>
          </p:nvPr>
        </p:nvGraphicFramePr>
        <p:xfrm>
          <a:off x="6510119" y="1879133"/>
          <a:ext cx="3756637" cy="434549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1" name="Google Shape;633;p47">
            <a:extLst>
              <a:ext uri="{FF2B5EF4-FFF2-40B4-BE49-F238E27FC236}">
                <a16:creationId xmlns:a16="http://schemas.microsoft.com/office/drawing/2014/main" id="{67B93940-FE3D-D54C-8AAC-B0DB84618F77}"/>
              </a:ext>
            </a:extLst>
          </p:cNvPr>
          <p:cNvCxnSpPr/>
          <p:nvPr/>
        </p:nvCxnSpPr>
        <p:spPr>
          <a:xfrm>
            <a:off x="2798971" y="4225792"/>
            <a:ext cx="300914"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798971" y="4639879"/>
            <a:ext cx="300914" cy="2573"/>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798971" y="5116644"/>
            <a:ext cx="300914" cy="2573"/>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798971" y="5522438"/>
            <a:ext cx="300914" cy="2573"/>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798971" y="5942954"/>
            <a:ext cx="300914" cy="2573"/>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p:nvPr/>
        </p:nvCxnSpPr>
        <p:spPr>
          <a:xfrm>
            <a:off x="2798971" y="3810158"/>
            <a:ext cx="300914"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3191961" y="3452407"/>
            <a:ext cx="2253805" cy="2386418"/>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Green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Neutral path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Road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Intersection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MST path</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Evacuation </a:t>
            </a:r>
            <a:endParaRPr sz="1400" dirty="0">
              <a:solidFill>
                <a:srgbClr val="D9D9D9"/>
              </a:solidFill>
            </a:endParaRPr>
          </a:p>
        </p:txBody>
      </p:sp>
      <p:sp>
        <p:nvSpPr>
          <p:cNvPr id="19" name="Google Shape;631;p47">
            <a:extLst>
              <a:ext uri="{FF2B5EF4-FFF2-40B4-BE49-F238E27FC236}">
                <a16:creationId xmlns:a16="http://schemas.microsoft.com/office/drawing/2014/main" id="{A85B769D-D0C6-3D4E-B3CE-FA3912BB8F3A}"/>
              </a:ext>
            </a:extLst>
          </p:cNvPr>
          <p:cNvSpPr txBox="1"/>
          <p:nvPr/>
        </p:nvSpPr>
        <p:spPr>
          <a:xfrm>
            <a:off x="3263561" y="1634995"/>
            <a:ext cx="1680555" cy="1678911"/>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GCN </a:t>
            </a:r>
            <a:endParaRPr sz="1400" dirty="0">
              <a:solidFill>
                <a:srgbClr val="CCCCCC"/>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NCN </a:t>
            </a:r>
            <a:r>
              <a:rPr lang="en" sz="1400" dirty="0">
                <a:solidFill>
                  <a:schemeClr val="dk1"/>
                </a:solidFill>
                <a:ea typeface="Roboto Mono"/>
                <a:cs typeface="Roboto Mono"/>
                <a:sym typeface="Roboto Mono"/>
              </a:rPr>
              <a:t> </a:t>
            </a:r>
            <a:endParaRPr sz="1400" dirty="0">
              <a:solidFill>
                <a:schemeClr val="dk1"/>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RCN </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EVAC</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p:txBody>
      </p:sp>
      <p:grpSp>
        <p:nvGrpSpPr>
          <p:cNvPr id="74" name="Group 73">
            <a:extLst>
              <a:ext uri="{FF2B5EF4-FFF2-40B4-BE49-F238E27FC236}">
                <a16:creationId xmlns:a16="http://schemas.microsoft.com/office/drawing/2014/main" id="{D3710919-3BCF-416E-B597-B27CBCA6D3F7}"/>
              </a:ext>
            </a:extLst>
          </p:cNvPr>
          <p:cNvGrpSpPr/>
          <p:nvPr/>
        </p:nvGrpSpPr>
        <p:grpSpPr>
          <a:xfrm>
            <a:off x="2849744" y="1899082"/>
            <a:ext cx="179237" cy="1397472"/>
            <a:chOff x="2604628" y="916934"/>
            <a:chExt cx="179237" cy="1605096"/>
          </a:xfrm>
        </p:grpSpPr>
        <p:sp>
          <p:nvSpPr>
            <p:cNvPr id="28" name="Google Shape;640;p47">
              <a:extLst>
                <a:ext uri="{FF2B5EF4-FFF2-40B4-BE49-F238E27FC236}">
                  <a16:creationId xmlns:a16="http://schemas.microsoft.com/office/drawing/2014/main" id="{08B4982A-3B95-9E4E-A301-B14E95078FE8}"/>
                </a:ext>
              </a:extLst>
            </p:cNvPr>
            <p:cNvSpPr/>
            <p:nvPr/>
          </p:nvSpPr>
          <p:spPr>
            <a:xfrm>
              <a:off x="2607416" y="916934"/>
              <a:ext cx="176449" cy="174947"/>
            </a:xfrm>
            <a:prstGeom prst="ellipse">
              <a:avLst/>
            </a:prstGeom>
            <a:solidFill>
              <a:srgbClr val="A6EB3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 name="Google Shape;641;p47">
              <a:extLst>
                <a:ext uri="{FF2B5EF4-FFF2-40B4-BE49-F238E27FC236}">
                  <a16:creationId xmlns:a16="http://schemas.microsoft.com/office/drawing/2014/main" id="{134488BA-ABBA-494F-B477-2A7C517D2401}"/>
                </a:ext>
              </a:extLst>
            </p:cNvPr>
            <p:cNvSpPr/>
            <p:nvPr/>
          </p:nvSpPr>
          <p:spPr>
            <a:xfrm>
              <a:off x="2604628" y="1406703"/>
              <a:ext cx="176449" cy="174947"/>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 name="Google Shape;642;p47">
              <a:extLst>
                <a:ext uri="{FF2B5EF4-FFF2-40B4-BE49-F238E27FC236}">
                  <a16:creationId xmlns:a16="http://schemas.microsoft.com/office/drawing/2014/main" id="{7DE376F6-4580-E348-8795-7F9083272224}"/>
                </a:ext>
              </a:extLst>
            </p:cNvPr>
            <p:cNvSpPr/>
            <p:nvPr/>
          </p:nvSpPr>
          <p:spPr>
            <a:xfrm>
              <a:off x="2622256" y="1873668"/>
              <a:ext cx="146594" cy="14541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 name="Google Shape;643;p47">
              <a:extLst>
                <a:ext uri="{FF2B5EF4-FFF2-40B4-BE49-F238E27FC236}">
                  <a16:creationId xmlns:a16="http://schemas.microsoft.com/office/drawing/2014/main" id="{CE855996-BD4B-684B-A32A-59CBD3873CFB}"/>
                </a:ext>
              </a:extLst>
            </p:cNvPr>
            <p:cNvSpPr/>
            <p:nvPr/>
          </p:nvSpPr>
          <p:spPr>
            <a:xfrm>
              <a:off x="2607413" y="2347083"/>
              <a:ext cx="176449" cy="174947"/>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79" name="Straight Connector 78">
            <a:extLst>
              <a:ext uri="{FF2B5EF4-FFF2-40B4-BE49-F238E27FC236}">
                <a16:creationId xmlns:a16="http://schemas.microsoft.com/office/drawing/2014/main" id="{E1EB9E30-2F98-4CEF-A087-9A57D8D97747}"/>
              </a:ext>
            </a:extLst>
          </p:cNvPr>
          <p:cNvCxnSpPr/>
          <p:nvPr/>
        </p:nvCxnSpPr>
        <p:spPr>
          <a:xfrm flipH="1">
            <a:off x="759521" y="1122802"/>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939FAA-A12A-43B6-9CA9-48C42E867126}"/>
              </a:ext>
            </a:extLst>
          </p:cNvPr>
          <p:cNvCxnSpPr/>
          <p:nvPr/>
        </p:nvCxnSpPr>
        <p:spPr>
          <a:xfrm flipH="1">
            <a:off x="759521" y="6189033"/>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A29FC80-1856-4374-9B5A-99E51F61804D}"/>
              </a:ext>
            </a:extLst>
          </p:cNvPr>
          <p:cNvCxnSpPr>
            <a:cxnSpLocks/>
          </p:cNvCxnSpPr>
          <p:nvPr/>
        </p:nvCxnSpPr>
        <p:spPr>
          <a:xfrm>
            <a:off x="2589583" y="1682802"/>
            <a:ext cx="0" cy="44730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2A11CE6-73C9-4F71-A47E-83BCD0F7DC9C}"/>
              </a:ext>
            </a:extLst>
          </p:cNvPr>
          <p:cNvGrpSpPr/>
          <p:nvPr/>
        </p:nvGrpSpPr>
        <p:grpSpPr>
          <a:xfrm>
            <a:off x="749940" y="1114425"/>
            <a:ext cx="4838587" cy="5076824"/>
            <a:chOff x="590549" y="990599"/>
            <a:chExt cx="4838587" cy="5286375"/>
          </a:xfrm>
        </p:grpSpPr>
        <p:cxnSp>
          <p:nvCxnSpPr>
            <p:cNvPr id="82" name="Straight Connector 81">
              <a:extLst>
                <a:ext uri="{FF2B5EF4-FFF2-40B4-BE49-F238E27FC236}">
                  <a16:creationId xmlns:a16="http://schemas.microsoft.com/office/drawing/2014/main" id="{80B96AB7-5DE4-44FF-A14E-2C88D82DD355}"/>
                </a:ext>
              </a:extLst>
            </p:cNvPr>
            <p:cNvCxnSpPr/>
            <p:nvPr/>
          </p:nvCxnSpPr>
          <p:spPr>
            <a:xfrm>
              <a:off x="590549"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8ED355-8CE3-48EC-B984-4F6E18679D33}"/>
                </a:ext>
              </a:extLst>
            </p:cNvPr>
            <p:cNvCxnSpPr/>
            <p:nvPr/>
          </p:nvCxnSpPr>
          <p:spPr>
            <a:xfrm>
              <a:off x="5429136"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640B5908-84A4-4A92-B03A-5E088B14BFC2}"/>
              </a:ext>
            </a:extLst>
          </p:cNvPr>
          <p:cNvSpPr txBox="1"/>
          <p:nvPr/>
        </p:nvSpPr>
        <p:spPr>
          <a:xfrm>
            <a:off x="1045216" y="1127883"/>
            <a:ext cx="2590800" cy="455540"/>
          </a:xfrm>
          <a:prstGeom prst="rect">
            <a:avLst/>
          </a:prstGeom>
          <a:noFill/>
        </p:spPr>
        <p:txBody>
          <a:bodyPr wrap="square" rtlCol="0">
            <a:spAutoFit/>
          </a:bodyPr>
          <a:lstStyle/>
          <a:p>
            <a:r>
              <a:rPr lang="en-US" sz="2800" dirty="0"/>
              <a:t>Places</a:t>
            </a:r>
          </a:p>
        </p:txBody>
      </p:sp>
      <p:cxnSp>
        <p:nvCxnSpPr>
          <p:cNvPr id="87" name="Straight Connector 86">
            <a:extLst>
              <a:ext uri="{FF2B5EF4-FFF2-40B4-BE49-F238E27FC236}">
                <a16:creationId xmlns:a16="http://schemas.microsoft.com/office/drawing/2014/main" id="{F0931104-8618-4F85-A325-85E46311ECD4}"/>
              </a:ext>
            </a:extLst>
          </p:cNvPr>
          <p:cNvCxnSpPr>
            <a:cxnSpLocks/>
          </p:cNvCxnSpPr>
          <p:nvPr/>
        </p:nvCxnSpPr>
        <p:spPr>
          <a:xfrm flipH="1">
            <a:off x="740417" y="1675300"/>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1C7B9D6-4AAA-4324-859B-F614F7A7DAE2}"/>
              </a:ext>
            </a:extLst>
          </p:cNvPr>
          <p:cNvSpPr txBox="1"/>
          <p:nvPr/>
        </p:nvSpPr>
        <p:spPr>
          <a:xfrm>
            <a:off x="797566" y="1767338"/>
            <a:ext cx="1619250" cy="1489995"/>
          </a:xfrm>
          <a:prstGeom prst="rect">
            <a:avLst/>
          </a:prstGeom>
          <a:noFill/>
        </p:spPr>
        <p:txBody>
          <a:bodyPr wrap="square" rtlCol="0">
            <a:spAutoFit/>
          </a:bodyPr>
          <a:lstStyle/>
          <a:p>
            <a:pPr algn="r">
              <a:lnSpc>
                <a:spcPct val="150000"/>
              </a:lnSpc>
            </a:pPr>
            <a:r>
              <a:rPr lang="en-US" dirty="0"/>
              <a:t>Live</a:t>
            </a:r>
          </a:p>
          <a:p>
            <a:pPr algn="r">
              <a:lnSpc>
                <a:spcPct val="150000"/>
              </a:lnSpc>
            </a:pPr>
            <a:r>
              <a:rPr lang="en-US" dirty="0"/>
              <a:t>Shop, recreate</a:t>
            </a:r>
          </a:p>
          <a:p>
            <a:pPr algn="r">
              <a:lnSpc>
                <a:spcPct val="150000"/>
              </a:lnSpc>
            </a:pPr>
            <a:r>
              <a:rPr lang="en-US" dirty="0"/>
              <a:t>Work</a:t>
            </a:r>
          </a:p>
          <a:p>
            <a:pPr algn="r">
              <a:lnSpc>
                <a:spcPct val="150000"/>
              </a:lnSpc>
            </a:pPr>
            <a:r>
              <a:rPr lang="en-US" dirty="0"/>
              <a:t>Exit</a:t>
            </a:r>
          </a:p>
        </p:txBody>
      </p:sp>
      <p:cxnSp>
        <p:nvCxnSpPr>
          <p:cNvPr id="93" name="Straight Connector 92">
            <a:extLst>
              <a:ext uri="{FF2B5EF4-FFF2-40B4-BE49-F238E27FC236}">
                <a16:creationId xmlns:a16="http://schemas.microsoft.com/office/drawing/2014/main" id="{EAFA33B7-40BB-4A3E-A91E-BBB87613CFF7}"/>
              </a:ext>
            </a:extLst>
          </p:cNvPr>
          <p:cNvCxnSpPr>
            <a:cxnSpLocks/>
          </p:cNvCxnSpPr>
          <p:nvPr/>
        </p:nvCxnSpPr>
        <p:spPr>
          <a:xfrm flipH="1">
            <a:off x="740417" y="3542105"/>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59E9519-75A1-473A-9C90-9548AB0B469E}"/>
              </a:ext>
            </a:extLst>
          </p:cNvPr>
          <p:cNvSpPr txBox="1"/>
          <p:nvPr/>
        </p:nvSpPr>
        <p:spPr>
          <a:xfrm>
            <a:off x="797566" y="4398323"/>
            <a:ext cx="1619250" cy="880369"/>
          </a:xfrm>
          <a:prstGeom prst="rect">
            <a:avLst/>
          </a:prstGeom>
          <a:noFill/>
        </p:spPr>
        <p:txBody>
          <a:bodyPr wrap="square" rtlCol="0">
            <a:spAutoFit/>
          </a:bodyPr>
          <a:lstStyle/>
          <a:p>
            <a:pPr algn="ctr">
              <a:lnSpc>
                <a:spcPct val="150000"/>
              </a:lnSpc>
            </a:pPr>
            <a:r>
              <a:rPr lang="en-US" dirty="0"/>
              <a:t>Connectivity,</a:t>
            </a:r>
          </a:p>
          <a:p>
            <a:pPr algn="ctr">
              <a:lnSpc>
                <a:spcPct val="150000"/>
              </a:lnSpc>
            </a:pPr>
            <a:r>
              <a:rPr lang="en-US" dirty="0"/>
              <a:t>Interactions</a:t>
            </a:r>
          </a:p>
        </p:txBody>
      </p:sp>
      <p:sp>
        <p:nvSpPr>
          <p:cNvPr id="34" name="TextBox 33">
            <a:extLst>
              <a:ext uri="{FF2B5EF4-FFF2-40B4-BE49-F238E27FC236}">
                <a16:creationId xmlns:a16="http://schemas.microsoft.com/office/drawing/2014/main" id="{DAB860B9-F436-495C-8FC4-0F2326F68E31}"/>
              </a:ext>
            </a:extLst>
          </p:cNvPr>
          <p:cNvSpPr txBox="1"/>
          <p:nvPr/>
        </p:nvSpPr>
        <p:spPr>
          <a:xfrm>
            <a:off x="6402897" y="1027462"/>
            <a:ext cx="4200787" cy="646331"/>
          </a:xfrm>
          <a:prstGeom prst="rect">
            <a:avLst/>
          </a:prstGeom>
          <a:noFill/>
        </p:spPr>
        <p:txBody>
          <a:bodyPr wrap="square">
            <a:spAutoFit/>
          </a:bodyPr>
          <a:lstStyle/>
          <a:p>
            <a:r>
              <a:rPr lang="en-US" sz="1800" dirty="0"/>
              <a:t>Nodes: building, squares, parks, etc.</a:t>
            </a:r>
          </a:p>
          <a:p>
            <a:r>
              <a:rPr lang="en-US" sz="1800" dirty="0"/>
              <a:t>Edges: Streets, roads, pedestrian path, etc.</a:t>
            </a:r>
            <a:endParaRPr lang="en-US" dirty="0"/>
          </a:p>
        </p:txBody>
      </p:sp>
      <p:sp>
        <p:nvSpPr>
          <p:cNvPr id="4" name="Title 2">
            <a:extLst>
              <a:ext uri="{FF2B5EF4-FFF2-40B4-BE49-F238E27FC236}">
                <a16:creationId xmlns:a16="http://schemas.microsoft.com/office/drawing/2014/main" id="{3F6CFB6D-4857-45F8-B087-332F78FCBD79}"/>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Large-scale design problem</a:t>
            </a:r>
          </a:p>
        </p:txBody>
      </p:sp>
    </p:spTree>
    <p:extLst>
      <p:ext uri="{BB962C8B-B14F-4D97-AF65-F5344CB8AC3E}">
        <p14:creationId xmlns:p14="http://schemas.microsoft.com/office/powerpoint/2010/main" val="192635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Google Shape;715;p50" descr="A screenshot of a computer&#10;&#10;Description automatically generated">
            <a:extLst>
              <a:ext uri="{FF2B5EF4-FFF2-40B4-BE49-F238E27FC236}">
                <a16:creationId xmlns:a16="http://schemas.microsoft.com/office/drawing/2014/main" id="{1E42DD60-409F-42C3-AE31-FC7F58403D0B}"/>
              </a:ext>
            </a:extLst>
          </p:cNvPr>
          <p:cNvPicPr preferRelativeResize="0"/>
          <p:nvPr/>
        </p:nvPicPr>
        <p:blipFill rotWithShape="1">
          <a:blip r:embed="rId3">
            <a:alphaModFix/>
          </a:blip>
          <a:srcRect/>
          <a:stretch/>
        </p:blipFill>
        <p:spPr>
          <a:xfrm>
            <a:off x="8172257" y="835508"/>
            <a:ext cx="3312127" cy="1807315"/>
          </a:xfrm>
          <a:prstGeom prst="rect">
            <a:avLst/>
          </a:prstGeom>
          <a:noFill/>
          <a:ln>
            <a:noFill/>
          </a:ln>
        </p:spPr>
      </p:pic>
      <p:pic>
        <p:nvPicPr>
          <p:cNvPr id="16" name="Google Shape;726;p50">
            <a:extLst>
              <a:ext uri="{FF2B5EF4-FFF2-40B4-BE49-F238E27FC236}">
                <a16:creationId xmlns:a16="http://schemas.microsoft.com/office/drawing/2014/main" id="{7F81B6C7-6698-4B71-9E40-069CF56FA8E9}"/>
              </a:ext>
            </a:extLst>
          </p:cNvPr>
          <p:cNvPicPr preferRelativeResize="0"/>
          <p:nvPr/>
        </p:nvPicPr>
        <p:blipFill rotWithShape="1">
          <a:blip r:embed="rId4">
            <a:alphaModFix/>
          </a:blip>
          <a:srcRect/>
          <a:stretch/>
        </p:blipFill>
        <p:spPr>
          <a:xfrm>
            <a:off x="8088860" y="2684728"/>
            <a:ext cx="3431352" cy="1872378"/>
          </a:xfrm>
          <a:prstGeom prst="rect">
            <a:avLst/>
          </a:prstGeom>
          <a:noFill/>
          <a:ln>
            <a:noFill/>
          </a:ln>
        </p:spPr>
      </p:pic>
      <p:pic>
        <p:nvPicPr>
          <p:cNvPr id="17" name="Google Shape;727;p50" descr="A screenshot of a computer&#10;&#10;Description automatically generated">
            <a:extLst>
              <a:ext uri="{FF2B5EF4-FFF2-40B4-BE49-F238E27FC236}">
                <a16:creationId xmlns:a16="http://schemas.microsoft.com/office/drawing/2014/main" id="{A6991A6E-F336-4918-800E-F10D9663AE4F}"/>
              </a:ext>
            </a:extLst>
          </p:cNvPr>
          <p:cNvPicPr preferRelativeResize="0"/>
          <p:nvPr/>
        </p:nvPicPr>
        <p:blipFill rotWithShape="1">
          <a:blip r:embed="rId5">
            <a:alphaModFix/>
          </a:blip>
          <a:srcRect/>
          <a:stretch/>
        </p:blipFill>
        <p:spPr>
          <a:xfrm>
            <a:off x="8142458" y="4610438"/>
            <a:ext cx="3385778" cy="1847512"/>
          </a:xfrm>
          <a:prstGeom prst="rect">
            <a:avLst/>
          </a:prstGeom>
          <a:noFill/>
          <a:ln>
            <a:noFill/>
          </a:ln>
        </p:spPr>
      </p:pic>
      <p:sp>
        <p:nvSpPr>
          <p:cNvPr id="19" name="Google Shape;631;p47">
            <a:extLst>
              <a:ext uri="{FF2B5EF4-FFF2-40B4-BE49-F238E27FC236}">
                <a16:creationId xmlns:a16="http://schemas.microsoft.com/office/drawing/2014/main" id="{A85B769D-D0C6-3D4E-B3CE-FA3912BB8F3A}"/>
              </a:ext>
            </a:extLst>
          </p:cNvPr>
          <p:cNvSpPr txBox="1"/>
          <p:nvPr/>
        </p:nvSpPr>
        <p:spPr>
          <a:xfrm>
            <a:off x="1650617" y="1364504"/>
            <a:ext cx="2049063" cy="180073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GCN </a:t>
            </a:r>
            <a:endParaRPr sz="1400" dirty="0">
              <a:solidFill>
                <a:srgbClr val="CCCCCC"/>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NCN </a:t>
            </a:r>
            <a:r>
              <a:rPr lang="en" sz="1400" dirty="0">
                <a:solidFill>
                  <a:schemeClr val="dk1"/>
                </a:solidFill>
                <a:latin typeface="Roboto Mono"/>
                <a:ea typeface="Roboto Mono"/>
                <a:cs typeface="Roboto Mono"/>
                <a:sym typeface="Roboto Mono"/>
              </a:rPr>
              <a:t> </a:t>
            </a:r>
            <a:endParaRPr sz="1400" dirty="0">
              <a:solidFill>
                <a:schemeClr val="dk1"/>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RCN </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EVAC</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p:txBody>
      </p:sp>
      <p:cxnSp>
        <p:nvCxnSpPr>
          <p:cNvPr id="21" name="Google Shape;633;p47">
            <a:extLst>
              <a:ext uri="{FF2B5EF4-FFF2-40B4-BE49-F238E27FC236}">
                <a16:creationId xmlns:a16="http://schemas.microsoft.com/office/drawing/2014/main" id="{67B93940-FE3D-D54C-8AAC-B0DB84618F77}"/>
              </a:ext>
            </a:extLst>
          </p:cNvPr>
          <p:cNvCxnSpPr/>
          <p:nvPr/>
        </p:nvCxnSpPr>
        <p:spPr>
          <a:xfrm>
            <a:off x="1753076" y="4433746"/>
            <a:ext cx="464750"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a:cxnSpLocks/>
          </p:cNvCxnSpPr>
          <p:nvPr/>
        </p:nvCxnSpPr>
        <p:spPr>
          <a:xfrm>
            <a:off x="1753076" y="4766249"/>
            <a:ext cx="464750" cy="2759"/>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1708943" y="5416447"/>
            <a:ext cx="464750" cy="2759"/>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1708943" y="5742584"/>
            <a:ext cx="464750" cy="2759"/>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1708943" y="6374931"/>
            <a:ext cx="464750" cy="2759"/>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a:cxnSpLocks/>
          </p:cNvCxnSpPr>
          <p:nvPr/>
        </p:nvCxnSpPr>
        <p:spPr>
          <a:xfrm>
            <a:off x="1744185" y="4104317"/>
            <a:ext cx="473641"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2265680" y="3841950"/>
            <a:ext cx="2247597" cy="112563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Green </a:t>
            </a:r>
            <a:endParaRPr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Neutral path </a:t>
            </a:r>
            <a:endParaRPr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Road </a:t>
            </a:r>
          </a:p>
        </p:txBody>
      </p:sp>
      <p:sp>
        <p:nvSpPr>
          <p:cNvPr id="2" name="Arc 1">
            <a:extLst>
              <a:ext uri="{FF2B5EF4-FFF2-40B4-BE49-F238E27FC236}">
                <a16:creationId xmlns:a16="http://schemas.microsoft.com/office/drawing/2014/main" id="{E796C4F9-F903-481D-B51F-57C077DF5168}"/>
              </a:ext>
            </a:extLst>
          </p:cNvPr>
          <p:cNvSpPr/>
          <p:nvPr/>
        </p:nvSpPr>
        <p:spPr>
          <a:xfrm>
            <a:off x="711182" y="1659069"/>
            <a:ext cx="1497750" cy="2434758"/>
          </a:xfrm>
          <a:prstGeom prst="arc">
            <a:avLst>
              <a:gd name="adj1" fmla="val 5265974"/>
              <a:gd name="adj2" fmla="val 16235563"/>
            </a:avLst>
          </a:prstGeom>
          <a:ln w="3175">
            <a:solidFill>
              <a:srgbClr val="92D05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8A16A06E-F80D-4998-93F7-6F51B83FFA08}"/>
              </a:ext>
            </a:extLst>
          </p:cNvPr>
          <p:cNvSpPr/>
          <p:nvPr/>
        </p:nvSpPr>
        <p:spPr>
          <a:xfrm>
            <a:off x="728969" y="2078370"/>
            <a:ext cx="1435489" cy="2384571"/>
          </a:xfrm>
          <a:prstGeom prst="arc">
            <a:avLst>
              <a:gd name="adj1" fmla="val 5271186"/>
              <a:gd name="adj2" fmla="val 16297058"/>
            </a:avLst>
          </a:prstGeom>
          <a:ln w="3175">
            <a:solidFill>
              <a:srgbClr val="FFC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C4C77B05-2A3B-4F1D-A5F9-3C30F4AE66F7}"/>
              </a:ext>
            </a:extLst>
          </p:cNvPr>
          <p:cNvSpPr/>
          <p:nvPr/>
        </p:nvSpPr>
        <p:spPr>
          <a:xfrm>
            <a:off x="728969" y="2541863"/>
            <a:ext cx="1435489" cy="2223082"/>
          </a:xfrm>
          <a:prstGeom prst="arc">
            <a:avLst>
              <a:gd name="adj1" fmla="val 5369622"/>
              <a:gd name="adj2" fmla="val 16297058"/>
            </a:avLst>
          </a:prstGeom>
          <a:ln w="3175">
            <a:solidFill>
              <a:srgbClr val="262626"/>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C971331-6163-4C6C-93CC-58B635C17022}"/>
              </a:ext>
            </a:extLst>
          </p:cNvPr>
          <p:cNvSpPr/>
          <p:nvPr/>
        </p:nvSpPr>
        <p:spPr>
          <a:xfrm>
            <a:off x="728969" y="2979452"/>
            <a:ext cx="1435489" cy="3362625"/>
          </a:xfrm>
          <a:prstGeom prst="arc">
            <a:avLst>
              <a:gd name="adj1" fmla="val 5347174"/>
              <a:gd name="adj2" fmla="val 16241469"/>
            </a:avLst>
          </a:prstGeom>
          <a:ln w="3175">
            <a:solidFill>
              <a:srgbClr val="FF0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8C918733-CB78-4390-8E2B-7DC6E662A09D}"/>
              </a:ext>
            </a:extLst>
          </p:cNvPr>
          <p:cNvGrpSpPr/>
          <p:nvPr/>
        </p:nvGrpSpPr>
        <p:grpSpPr>
          <a:xfrm>
            <a:off x="3267397" y="1551455"/>
            <a:ext cx="1679747" cy="1543429"/>
            <a:chOff x="6238874" y="628650"/>
            <a:chExt cx="1798783" cy="1652805"/>
          </a:xfrm>
        </p:grpSpPr>
        <p:sp>
          <p:nvSpPr>
            <p:cNvPr id="36" name="TextBox 35">
              <a:extLst>
                <a:ext uri="{FF2B5EF4-FFF2-40B4-BE49-F238E27FC236}">
                  <a16:creationId xmlns:a16="http://schemas.microsoft.com/office/drawing/2014/main" id="{CCA41E8D-13E0-4055-9548-02E42CC290DA}"/>
                </a:ext>
              </a:extLst>
            </p:cNvPr>
            <p:cNvSpPr txBox="1"/>
            <p:nvPr/>
          </p:nvSpPr>
          <p:spPr>
            <a:xfrm>
              <a:off x="6257925" y="628650"/>
              <a:ext cx="619125" cy="395505"/>
            </a:xfrm>
            <a:prstGeom prst="rect">
              <a:avLst/>
            </a:prstGeom>
            <a:noFill/>
          </p:spPr>
          <p:txBody>
            <a:bodyPr wrap="square" rtlCol="0">
              <a:spAutoFit/>
            </a:bodyPr>
            <a:lstStyle/>
            <a:p>
              <a:r>
                <a:rPr lang="en-US" dirty="0"/>
                <a:t>Live</a:t>
              </a:r>
            </a:p>
          </p:txBody>
        </p:sp>
        <p:sp>
          <p:nvSpPr>
            <p:cNvPr id="65" name="TextBox 64">
              <a:extLst>
                <a:ext uri="{FF2B5EF4-FFF2-40B4-BE49-F238E27FC236}">
                  <a16:creationId xmlns:a16="http://schemas.microsoft.com/office/drawing/2014/main" id="{D8A2C87C-346F-4053-89DA-3C1B4A1939F0}"/>
                </a:ext>
              </a:extLst>
            </p:cNvPr>
            <p:cNvSpPr txBox="1"/>
            <p:nvPr/>
          </p:nvSpPr>
          <p:spPr>
            <a:xfrm>
              <a:off x="6238875" y="1028700"/>
              <a:ext cx="1798782" cy="395505"/>
            </a:xfrm>
            <a:prstGeom prst="rect">
              <a:avLst/>
            </a:prstGeom>
            <a:noFill/>
          </p:spPr>
          <p:txBody>
            <a:bodyPr wrap="square" rtlCol="0">
              <a:spAutoFit/>
            </a:bodyPr>
            <a:lstStyle/>
            <a:p>
              <a:r>
                <a:rPr lang="en-US" dirty="0"/>
                <a:t>Shop, recreate</a:t>
              </a:r>
            </a:p>
          </p:txBody>
        </p:sp>
        <p:sp>
          <p:nvSpPr>
            <p:cNvPr id="66" name="TextBox 65">
              <a:extLst>
                <a:ext uri="{FF2B5EF4-FFF2-40B4-BE49-F238E27FC236}">
                  <a16:creationId xmlns:a16="http://schemas.microsoft.com/office/drawing/2014/main" id="{2312E124-FD8C-4AAB-90A9-DBCB662584CD}"/>
                </a:ext>
              </a:extLst>
            </p:cNvPr>
            <p:cNvSpPr txBox="1"/>
            <p:nvPr/>
          </p:nvSpPr>
          <p:spPr>
            <a:xfrm>
              <a:off x="6238875" y="1447800"/>
              <a:ext cx="1472382" cy="395505"/>
            </a:xfrm>
            <a:prstGeom prst="rect">
              <a:avLst/>
            </a:prstGeom>
            <a:noFill/>
          </p:spPr>
          <p:txBody>
            <a:bodyPr wrap="square" rtlCol="0">
              <a:spAutoFit/>
            </a:bodyPr>
            <a:lstStyle/>
            <a:p>
              <a:r>
                <a:rPr lang="en-US" dirty="0"/>
                <a:t>Work</a:t>
              </a:r>
            </a:p>
          </p:txBody>
        </p:sp>
        <p:sp>
          <p:nvSpPr>
            <p:cNvPr id="67" name="TextBox 66">
              <a:extLst>
                <a:ext uri="{FF2B5EF4-FFF2-40B4-BE49-F238E27FC236}">
                  <a16:creationId xmlns:a16="http://schemas.microsoft.com/office/drawing/2014/main" id="{1463E64D-EEF3-487C-87C8-2D2374B0E2F9}"/>
                </a:ext>
              </a:extLst>
            </p:cNvPr>
            <p:cNvSpPr txBox="1"/>
            <p:nvPr/>
          </p:nvSpPr>
          <p:spPr>
            <a:xfrm>
              <a:off x="6238874" y="1885950"/>
              <a:ext cx="1619250" cy="395505"/>
            </a:xfrm>
            <a:prstGeom prst="rect">
              <a:avLst/>
            </a:prstGeom>
            <a:noFill/>
          </p:spPr>
          <p:txBody>
            <a:bodyPr wrap="square" rtlCol="0">
              <a:spAutoFit/>
            </a:bodyPr>
            <a:lstStyle/>
            <a:p>
              <a:r>
                <a:rPr lang="en-US" dirty="0"/>
                <a:t>Exit</a:t>
              </a:r>
            </a:p>
          </p:txBody>
        </p:sp>
      </p:grpSp>
      <p:sp>
        <p:nvSpPr>
          <p:cNvPr id="5" name="Right Brace 4">
            <a:extLst>
              <a:ext uri="{FF2B5EF4-FFF2-40B4-BE49-F238E27FC236}">
                <a16:creationId xmlns:a16="http://schemas.microsoft.com/office/drawing/2014/main" id="{66F5A5F0-0D66-46B0-8356-4C20FD8E1C54}"/>
              </a:ext>
            </a:extLst>
          </p:cNvPr>
          <p:cNvSpPr/>
          <p:nvPr/>
        </p:nvSpPr>
        <p:spPr>
          <a:xfrm>
            <a:off x="4949684" y="3973426"/>
            <a:ext cx="240156" cy="969520"/>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E9D580A1-048D-4A9F-9368-9C37B5F71601}"/>
              </a:ext>
            </a:extLst>
          </p:cNvPr>
          <p:cNvSpPr/>
          <p:nvPr/>
        </p:nvSpPr>
        <p:spPr>
          <a:xfrm flipH="1">
            <a:off x="5234313" y="4157595"/>
            <a:ext cx="524786" cy="1254149"/>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F4F1F5AB-ECEC-4E93-B004-83346E5FA2D8}"/>
              </a:ext>
            </a:extLst>
          </p:cNvPr>
          <p:cNvSpPr/>
          <p:nvPr/>
        </p:nvSpPr>
        <p:spPr>
          <a:xfrm>
            <a:off x="4937070" y="1631507"/>
            <a:ext cx="240156" cy="1343096"/>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C83801AC-A279-4A21-9E14-327EEFF68617}"/>
              </a:ext>
            </a:extLst>
          </p:cNvPr>
          <p:cNvSpPr/>
          <p:nvPr/>
        </p:nvSpPr>
        <p:spPr>
          <a:xfrm flipH="1">
            <a:off x="5180945" y="2280817"/>
            <a:ext cx="1227465" cy="3513397"/>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73DBD8-B741-44DC-8385-43C8B4864FE2}"/>
              </a:ext>
            </a:extLst>
          </p:cNvPr>
          <p:cNvCxnSpPr>
            <a:cxnSpLocks/>
          </p:cNvCxnSpPr>
          <p:nvPr/>
        </p:nvCxnSpPr>
        <p:spPr>
          <a:xfrm flipH="1">
            <a:off x="4905213" y="5794215"/>
            <a:ext cx="823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8B15F27-EECF-42EA-9841-54E475E3FB34}"/>
              </a:ext>
            </a:extLst>
          </p:cNvPr>
          <p:cNvCxnSpPr>
            <a:cxnSpLocks/>
          </p:cNvCxnSpPr>
          <p:nvPr/>
        </p:nvCxnSpPr>
        <p:spPr>
          <a:xfrm flipH="1">
            <a:off x="4905211" y="5411744"/>
            <a:ext cx="5959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Arc 48">
            <a:extLst>
              <a:ext uri="{FF2B5EF4-FFF2-40B4-BE49-F238E27FC236}">
                <a16:creationId xmlns:a16="http://schemas.microsoft.com/office/drawing/2014/main" id="{8C2690CE-5134-4ED4-9DEB-DB23E5117628}"/>
              </a:ext>
            </a:extLst>
          </p:cNvPr>
          <p:cNvSpPr/>
          <p:nvPr/>
        </p:nvSpPr>
        <p:spPr>
          <a:xfrm flipH="1">
            <a:off x="5305471" y="4157595"/>
            <a:ext cx="853888" cy="16366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F13E111-E1E7-4405-B047-3D84E2E6BAD9}"/>
              </a:ext>
            </a:extLst>
          </p:cNvPr>
          <p:cNvCxnSpPr>
            <a:cxnSpLocks/>
          </p:cNvCxnSpPr>
          <p:nvPr/>
        </p:nvCxnSpPr>
        <p:spPr>
          <a:xfrm flipH="1">
            <a:off x="5429998" y="4157595"/>
            <a:ext cx="53368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0E8B2F5-7151-48D6-A81D-9E50DA1B1915}"/>
              </a:ext>
            </a:extLst>
          </p:cNvPr>
          <p:cNvCxnSpPr>
            <a:cxnSpLocks/>
          </p:cNvCxnSpPr>
          <p:nvPr/>
        </p:nvCxnSpPr>
        <p:spPr>
          <a:xfrm flipH="1">
            <a:off x="5327009" y="2280818"/>
            <a:ext cx="74340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37AFA7-5F2F-4F3E-B425-A00B90FE149C}"/>
              </a:ext>
            </a:extLst>
          </p:cNvPr>
          <p:cNvCxnSpPr>
            <a:cxnSpLocks/>
          </p:cNvCxnSpPr>
          <p:nvPr/>
        </p:nvCxnSpPr>
        <p:spPr>
          <a:xfrm flipH="1">
            <a:off x="4905217" y="6367222"/>
            <a:ext cx="1145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rc 55">
            <a:extLst>
              <a:ext uri="{FF2B5EF4-FFF2-40B4-BE49-F238E27FC236}">
                <a16:creationId xmlns:a16="http://schemas.microsoft.com/office/drawing/2014/main" id="{938D2B02-77D1-40D9-9733-EC1576183495}"/>
              </a:ext>
            </a:extLst>
          </p:cNvPr>
          <p:cNvSpPr/>
          <p:nvPr/>
        </p:nvSpPr>
        <p:spPr>
          <a:xfrm flipH="1">
            <a:off x="5412205" y="2280817"/>
            <a:ext cx="1227465" cy="4090599"/>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5D76A722-B8B8-406A-B0C6-720BF9FBB1B7}"/>
              </a:ext>
            </a:extLst>
          </p:cNvPr>
          <p:cNvSpPr/>
          <p:nvPr/>
        </p:nvSpPr>
        <p:spPr>
          <a:xfrm flipH="1">
            <a:off x="5527835" y="4157594"/>
            <a:ext cx="853888" cy="2209059"/>
          </a:xfrm>
          <a:prstGeom prst="arc">
            <a:avLst>
              <a:gd name="adj1" fmla="val 5406687"/>
              <a:gd name="adj2" fmla="val 16157381"/>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16AD4E64-131E-443A-A76C-007DCE97F089}"/>
              </a:ext>
            </a:extLst>
          </p:cNvPr>
          <p:cNvSpPr/>
          <p:nvPr/>
        </p:nvSpPr>
        <p:spPr>
          <a:xfrm flipH="1">
            <a:off x="5305470" y="5794215"/>
            <a:ext cx="853888" cy="5748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85BDBB3-958A-48D5-9490-31309E71B1A4}"/>
              </a:ext>
            </a:extLst>
          </p:cNvPr>
          <p:cNvSpPr txBox="1"/>
          <p:nvPr/>
        </p:nvSpPr>
        <p:spPr>
          <a:xfrm>
            <a:off x="2222994" y="6058776"/>
            <a:ext cx="2247900" cy="461473"/>
          </a:xfrm>
          <a:prstGeom prst="rect">
            <a:avLst/>
          </a:prstGeom>
          <a:noFill/>
        </p:spPr>
        <p:txBody>
          <a:bodyPr wrap="square">
            <a:spAutoFit/>
          </a:bodyPr>
          <a:lstStyle/>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Evacuation </a:t>
            </a:r>
            <a:endParaRPr lang="en-US" sz="1400" dirty="0">
              <a:solidFill>
                <a:srgbClr val="D9D9D9"/>
              </a:solidFill>
            </a:endParaRPr>
          </a:p>
        </p:txBody>
      </p:sp>
      <p:sp>
        <p:nvSpPr>
          <p:cNvPr id="39" name="TextBox 38">
            <a:extLst>
              <a:ext uri="{FF2B5EF4-FFF2-40B4-BE49-F238E27FC236}">
                <a16:creationId xmlns:a16="http://schemas.microsoft.com/office/drawing/2014/main" id="{B0A8811A-4764-4218-BA48-1ADA4BF34EED}"/>
              </a:ext>
            </a:extLst>
          </p:cNvPr>
          <p:cNvSpPr txBox="1"/>
          <p:nvPr/>
        </p:nvSpPr>
        <p:spPr>
          <a:xfrm>
            <a:off x="2213469" y="5193973"/>
            <a:ext cx="2247900" cy="698717"/>
          </a:xfrm>
          <a:prstGeom prst="rect">
            <a:avLst/>
          </a:prstGeom>
          <a:noFill/>
        </p:spPr>
        <p:txBody>
          <a:bodyPr wrap="square">
            <a:spAutoFit/>
          </a:bodyPr>
          <a:lstStyle/>
          <a:p>
            <a:pPr marL="0" lvl="0" indent="0" algn="just" rtl="0">
              <a:lnSpc>
                <a:spcPct val="150000"/>
              </a:lnSpc>
              <a:spcBef>
                <a:spcPts val="0"/>
              </a:spcBef>
              <a:spcAft>
                <a:spcPts val="0"/>
              </a:spcAft>
              <a:buNone/>
            </a:pPr>
            <a:r>
              <a:rPr lang="en-US" sz="1400" dirty="0">
                <a:solidFill>
                  <a:schemeClr val="dk1"/>
                </a:solidFill>
                <a:latin typeface="Roboto Mono"/>
                <a:ea typeface="Roboto Mono"/>
                <a:cs typeface="Roboto Mono"/>
                <a:sym typeface="Roboto Mono"/>
              </a:rPr>
              <a:t>Edge type: Intersection </a:t>
            </a:r>
            <a:endParaRPr lang="en-US"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US" sz="1400" dirty="0">
                <a:solidFill>
                  <a:schemeClr val="dk1"/>
                </a:solidFill>
                <a:latin typeface="Roboto Mono"/>
                <a:ea typeface="Roboto Mono"/>
                <a:cs typeface="Roboto Mono"/>
                <a:sym typeface="Roboto Mono"/>
              </a:rPr>
              <a:t>Edge type: MST path</a:t>
            </a:r>
          </a:p>
        </p:txBody>
      </p:sp>
      <p:sp>
        <p:nvSpPr>
          <p:cNvPr id="43" name="TextBox 42">
            <a:extLst>
              <a:ext uri="{FF2B5EF4-FFF2-40B4-BE49-F238E27FC236}">
                <a16:creationId xmlns:a16="http://schemas.microsoft.com/office/drawing/2014/main" id="{D09B54FA-3785-4895-9DEB-D94C5A88BF58}"/>
              </a:ext>
            </a:extLst>
          </p:cNvPr>
          <p:cNvSpPr txBox="1"/>
          <p:nvPr/>
        </p:nvSpPr>
        <p:spPr>
          <a:xfrm>
            <a:off x="876038" y="896146"/>
            <a:ext cx="4165745" cy="523220"/>
          </a:xfrm>
          <a:prstGeom prst="rect">
            <a:avLst/>
          </a:prstGeom>
          <a:noFill/>
        </p:spPr>
        <p:txBody>
          <a:bodyPr wrap="square">
            <a:spAutoFit/>
          </a:bodyPr>
          <a:lstStyle/>
          <a:p>
            <a:r>
              <a:rPr lang="en-US" sz="1400" dirty="0"/>
              <a:t>Constraints: cost functions for centrality, betweenness, attraction, proximity between nodes &amp; FAR of each</a:t>
            </a:r>
          </a:p>
        </p:txBody>
      </p:sp>
      <p:sp>
        <p:nvSpPr>
          <p:cNvPr id="3" name="Arc 2">
            <a:extLst>
              <a:ext uri="{FF2B5EF4-FFF2-40B4-BE49-F238E27FC236}">
                <a16:creationId xmlns:a16="http://schemas.microsoft.com/office/drawing/2014/main" id="{438CBCCF-B223-43D4-A237-FE8DE874C185}"/>
              </a:ext>
            </a:extLst>
          </p:cNvPr>
          <p:cNvSpPr/>
          <p:nvPr/>
        </p:nvSpPr>
        <p:spPr>
          <a:xfrm rot="19800000">
            <a:off x="5349774" y="1776050"/>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C5B052C3-6AF5-4AD7-974E-DA28BA317E66}"/>
              </a:ext>
            </a:extLst>
          </p:cNvPr>
          <p:cNvSpPr/>
          <p:nvPr/>
        </p:nvSpPr>
        <p:spPr>
          <a:xfrm>
            <a:off x="5234730" y="2130803"/>
            <a:ext cx="302004" cy="302004"/>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5199A02-831C-4F69-8A85-530ED207C03B}"/>
              </a:ext>
            </a:extLst>
          </p:cNvPr>
          <p:cNvSpPr txBox="1"/>
          <p:nvPr/>
        </p:nvSpPr>
        <p:spPr>
          <a:xfrm>
            <a:off x="4957894" y="3618951"/>
            <a:ext cx="1719743" cy="523220"/>
          </a:xfrm>
          <a:prstGeom prst="rect">
            <a:avLst/>
          </a:prstGeom>
          <a:noFill/>
        </p:spPr>
        <p:txBody>
          <a:bodyPr wrap="square">
            <a:spAutoFit/>
          </a:bodyPr>
          <a:lstStyle/>
          <a:p>
            <a:pPr algn="ctr"/>
            <a:r>
              <a:rPr lang="en-US" sz="1400" dirty="0"/>
              <a:t>Interaction between sets of nodes</a:t>
            </a:r>
          </a:p>
        </p:txBody>
      </p:sp>
      <p:sp>
        <p:nvSpPr>
          <p:cNvPr id="54" name="TextBox 53">
            <a:extLst>
              <a:ext uri="{FF2B5EF4-FFF2-40B4-BE49-F238E27FC236}">
                <a16:creationId xmlns:a16="http://schemas.microsoft.com/office/drawing/2014/main" id="{601BA1B2-4811-404B-A8D7-95F2E5A54C3C}"/>
              </a:ext>
            </a:extLst>
          </p:cNvPr>
          <p:cNvSpPr txBox="1"/>
          <p:nvPr/>
        </p:nvSpPr>
        <p:spPr>
          <a:xfrm>
            <a:off x="9253056" y="489019"/>
            <a:ext cx="2491532" cy="369332"/>
          </a:xfrm>
          <a:prstGeom prst="rect">
            <a:avLst/>
          </a:prstGeom>
          <a:noFill/>
        </p:spPr>
        <p:txBody>
          <a:bodyPr wrap="square">
            <a:spAutoFit/>
          </a:bodyPr>
          <a:lstStyle/>
          <a:p>
            <a:pPr algn="ctr"/>
            <a:r>
              <a:rPr lang="en-US" sz="1800" dirty="0"/>
              <a:t>web-based solver</a:t>
            </a:r>
          </a:p>
        </p:txBody>
      </p:sp>
      <p:sp>
        <p:nvSpPr>
          <p:cNvPr id="61" name="Arc 60">
            <a:extLst>
              <a:ext uri="{FF2B5EF4-FFF2-40B4-BE49-F238E27FC236}">
                <a16:creationId xmlns:a16="http://schemas.microsoft.com/office/drawing/2014/main" id="{9CA6DE1C-3F93-4BED-AEBF-C4E37A0620A9}"/>
              </a:ext>
            </a:extLst>
          </p:cNvPr>
          <p:cNvSpPr/>
          <p:nvPr/>
        </p:nvSpPr>
        <p:spPr>
          <a:xfrm rot="17100000">
            <a:off x="5181995" y="1776050"/>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7ABED44D-DFA8-40AA-8D28-D46AD954333D}"/>
              </a:ext>
            </a:extLst>
          </p:cNvPr>
          <p:cNvSpPr txBox="1"/>
          <p:nvPr/>
        </p:nvSpPr>
        <p:spPr>
          <a:xfrm>
            <a:off x="4905640" y="1119031"/>
            <a:ext cx="1593907" cy="523220"/>
          </a:xfrm>
          <a:prstGeom prst="rect">
            <a:avLst/>
          </a:prstGeom>
          <a:noFill/>
        </p:spPr>
        <p:txBody>
          <a:bodyPr wrap="square">
            <a:spAutoFit/>
          </a:bodyPr>
          <a:lstStyle/>
          <a:p>
            <a:pPr algn="ctr"/>
            <a:r>
              <a:rPr lang="en-US" sz="1400" dirty="0"/>
              <a:t>Interaction between Nodes</a:t>
            </a:r>
          </a:p>
        </p:txBody>
      </p:sp>
      <p:sp>
        <p:nvSpPr>
          <p:cNvPr id="6" name="Title 2">
            <a:extLst>
              <a:ext uri="{FF2B5EF4-FFF2-40B4-BE49-F238E27FC236}">
                <a16:creationId xmlns:a16="http://schemas.microsoft.com/office/drawing/2014/main" id="{A30F764F-00F7-44A6-9437-8B666E9EEDEE}"/>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Networks of graphs &amp; nodes</a:t>
            </a:r>
          </a:p>
        </p:txBody>
      </p:sp>
    </p:spTree>
    <p:extLst>
      <p:ext uri="{BB962C8B-B14F-4D97-AF65-F5344CB8AC3E}">
        <p14:creationId xmlns:p14="http://schemas.microsoft.com/office/powerpoint/2010/main" val="1794755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3"/>
          <p:cNvSpPr txBox="1"/>
          <p:nvPr/>
        </p:nvSpPr>
        <p:spPr>
          <a:xfrm>
            <a:off x="8928328" y="851597"/>
            <a:ext cx="3838981"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8949691" y="1182909"/>
            <a:ext cx="3102554"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3"/>
              </a:rPr>
              <a:t>https://dots-web.herokuapp.com/</a:t>
            </a:r>
            <a:endParaRPr sz="2400" dirty="0"/>
          </a:p>
        </p:txBody>
      </p:sp>
      <p:grpSp>
        <p:nvGrpSpPr>
          <p:cNvPr id="804" name="Google Shape;804;p53"/>
          <p:cNvGrpSpPr/>
          <p:nvPr/>
        </p:nvGrpSpPr>
        <p:grpSpPr>
          <a:xfrm>
            <a:off x="4540406" y="1622640"/>
            <a:ext cx="6375244" cy="4564762"/>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4">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4770807" y="5716830"/>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5"/>
              </a:rPr>
              <a:t>https://github.com/nirvik00/DOTS</a:t>
            </a:r>
            <a:endParaRPr sz="2400" dirty="0"/>
          </a:p>
        </p:txBody>
      </p:sp>
      <p:sp>
        <p:nvSpPr>
          <p:cNvPr id="816" name="Google Shape;816;p53"/>
          <p:cNvSpPr txBox="1"/>
          <p:nvPr/>
        </p:nvSpPr>
        <p:spPr>
          <a:xfrm>
            <a:off x="8791129" y="5350058"/>
            <a:ext cx="2867471"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8190351" y="5678117"/>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https://github.com/nirvik00/DotsDynamoDll</a:t>
            </a:r>
            <a:endParaRPr sz="2400" dirty="0"/>
          </a:p>
        </p:txBody>
      </p:sp>
      <p:sp>
        <p:nvSpPr>
          <p:cNvPr id="818" name="Google Shape;818;p53"/>
          <p:cNvSpPr txBox="1"/>
          <p:nvPr/>
        </p:nvSpPr>
        <p:spPr>
          <a:xfrm>
            <a:off x="4432701" y="5299076"/>
            <a:ext cx="304251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819" name="Google Shape;819;p53"/>
          <p:cNvSpPr txBox="1"/>
          <p:nvPr/>
        </p:nvSpPr>
        <p:spPr>
          <a:xfrm>
            <a:off x="482284" y="973334"/>
            <a:ext cx="5713200" cy="369200"/>
          </a:xfrm>
          <a:prstGeom prst="rect">
            <a:avLst/>
          </a:prstGeom>
          <a:noFill/>
          <a:ln>
            <a:noFill/>
          </a:ln>
        </p:spPr>
        <p:txBody>
          <a:bodyPr spcFirstLastPara="1" wrap="square" lIns="91433" tIns="45700" rIns="91433" bIns="45700" anchor="t" anchorCtr="0">
            <a:noAutofit/>
          </a:bodyPr>
          <a:lstStyle/>
          <a:p>
            <a:pPr>
              <a:lnSpc>
                <a:spcPct val="115000"/>
              </a:lnSpc>
            </a:pPr>
            <a:r>
              <a:rPr lang="en" dirty="0">
                <a:latin typeface="Comfortaa" panose="020B0604020202020204" charset="0"/>
                <a:ea typeface="Roboto Mono"/>
                <a:cs typeface="Comfortaa" panose="020B0604020202020204" charset="0"/>
                <a:sym typeface="Roboto Mono"/>
              </a:rPr>
              <a:t>Interoperability: Rhino - cloud (web app) - Dynamo</a:t>
            </a:r>
            <a:endParaRPr dirty="0">
              <a:latin typeface="Comfortaa" panose="020B0604020202020204" charset="0"/>
              <a:ea typeface="Roboto Mono"/>
              <a:cs typeface="Comfortaa" panose="020B0604020202020204" charset="0"/>
              <a:sym typeface="Roboto Mono"/>
            </a:endParaRPr>
          </a:p>
        </p:txBody>
      </p:sp>
      <p:sp>
        <p:nvSpPr>
          <p:cNvPr id="21" name="Rectangle 20">
            <a:extLst>
              <a:ext uri="{FF2B5EF4-FFF2-40B4-BE49-F238E27FC236}">
                <a16:creationId xmlns:a16="http://schemas.microsoft.com/office/drawing/2014/main" id="{B972C118-A8A5-4B07-9FF0-E742C4483C40}"/>
              </a:ext>
            </a:extLst>
          </p:cNvPr>
          <p:cNvSpPr/>
          <p:nvPr/>
        </p:nvSpPr>
        <p:spPr>
          <a:xfrm>
            <a:off x="537823" y="1469246"/>
            <a:ext cx="1993109" cy="307777"/>
          </a:xfrm>
          <a:prstGeom prst="rect">
            <a:avLst/>
          </a:prstGeom>
        </p:spPr>
        <p:txBody>
          <a:bodyPr wrap="square">
            <a:spAutoFit/>
          </a:bodyPr>
          <a:lstStyle/>
          <a:p>
            <a:r>
              <a:rPr lang="en-US" sz="1400" dirty="0">
                <a:latin typeface="Comfortaa" panose="020B0604020202020204" charset="0"/>
                <a:cs typeface="Comfortaa" panose="020B0604020202020204" charset="0"/>
              </a:rPr>
              <a:t>Process Pipeline </a:t>
            </a:r>
          </a:p>
        </p:txBody>
      </p:sp>
      <p:grpSp>
        <p:nvGrpSpPr>
          <p:cNvPr id="22" name="Group 21">
            <a:extLst>
              <a:ext uri="{FF2B5EF4-FFF2-40B4-BE49-F238E27FC236}">
                <a16:creationId xmlns:a16="http://schemas.microsoft.com/office/drawing/2014/main" id="{32DC2E21-6414-4BA6-8D4D-3C926B222C6C}"/>
              </a:ext>
            </a:extLst>
          </p:cNvPr>
          <p:cNvGrpSpPr/>
          <p:nvPr/>
        </p:nvGrpSpPr>
        <p:grpSpPr>
          <a:xfrm>
            <a:off x="560640" y="1725509"/>
            <a:ext cx="3620112" cy="4533677"/>
            <a:chOff x="1816035" y="672558"/>
            <a:chExt cx="4543158" cy="5689662"/>
          </a:xfrm>
        </p:grpSpPr>
        <p:sp>
          <p:nvSpPr>
            <p:cNvPr id="23" name="Rectangle 22">
              <a:extLst>
                <a:ext uri="{FF2B5EF4-FFF2-40B4-BE49-F238E27FC236}">
                  <a16:creationId xmlns:a16="http://schemas.microsoft.com/office/drawing/2014/main" id="{541BAD25-D71B-4AA3-A7BE-886FDADDFFAB}"/>
                </a:ext>
              </a:extLst>
            </p:cNvPr>
            <p:cNvSpPr/>
            <p:nvPr/>
          </p:nvSpPr>
          <p:spPr>
            <a:xfrm>
              <a:off x="4684696" y="5992888"/>
              <a:ext cx="16744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User’s Software</a:t>
              </a:r>
            </a:p>
          </p:txBody>
        </p:sp>
        <p:pic>
          <p:nvPicPr>
            <p:cNvPr id="24" name="Graphic 23" descr="Users">
              <a:extLst>
                <a:ext uri="{FF2B5EF4-FFF2-40B4-BE49-F238E27FC236}">
                  <a16:creationId xmlns:a16="http://schemas.microsoft.com/office/drawing/2014/main" id="{D370DBA6-556F-4E8D-B609-638F6373C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1507" y="5014378"/>
              <a:ext cx="914400" cy="914400"/>
            </a:xfrm>
            <a:prstGeom prst="rect">
              <a:avLst/>
            </a:prstGeom>
          </p:spPr>
        </p:pic>
        <p:cxnSp>
          <p:nvCxnSpPr>
            <p:cNvPr id="25" name="Straight Arrow Connector 24">
              <a:extLst>
                <a:ext uri="{FF2B5EF4-FFF2-40B4-BE49-F238E27FC236}">
                  <a16:creationId xmlns:a16="http://schemas.microsoft.com/office/drawing/2014/main" id="{BB3042A5-A79C-4322-8A42-95BCAD6DA5D8}"/>
                </a:ext>
              </a:extLst>
            </p:cNvPr>
            <p:cNvCxnSpPr>
              <a:cxnSpLocks/>
            </p:cNvCxnSpPr>
            <p:nvPr/>
          </p:nvCxnSpPr>
          <p:spPr>
            <a:xfrm>
              <a:off x="4357063" y="5523849"/>
              <a:ext cx="51600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A8BE5D5-DB1F-4851-A49F-1ED0F7F01AF8}"/>
                </a:ext>
              </a:extLst>
            </p:cNvPr>
            <p:cNvGrpSpPr/>
            <p:nvPr/>
          </p:nvGrpSpPr>
          <p:grpSpPr>
            <a:xfrm>
              <a:off x="1816035" y="672558"/>
              <a:ext cx="2334804" cy="5490148"/>
              <a:chOff x="1816035" y="672558"/>
              <a:chExt cx="2429308" cy="5712367"/>
            </a:xfrm>
          </p:grpSpPr>
          <p:pic>
            <p:nvPicPr>
              <p:cNvPr id="28" name="Graphic 27" descr="Database">
                <a:extLst>
                  <a:ext uri="{FF2B5EF4-FFF2-40B4-BE49-F238E27FC236}">
                    <a16:creationId xmlns:a16="http://schemas.microsoft.com/office/drawing/2014/main" id="{ECD5E5D6-E73B-45FC-8135-2A1D24B0B0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8928" y="4157149"/>
                <a:ext cx="751182" cy="751182"/>
              </a:xfrm>
              <a:prstGeom prst="rect">
                <a:avLst/>
              </a:prstGeom>
            </p:spPr>
          </p:pic>
          <p:pic>
            <p:nvPicPr>
              <p:cNvPr id="29" name="Graphic 28" descr="Gears">
                <a:extLst>
                  <a:ext uri="{FF2B5EF4-FFF2-40B4-BE49-F238E27FC236}">
                    <a16:creationId xmlns:a16="http://schemas.microsoft.com/office/drawing/2014/main" id="{E2323C5B-A5D2-4CE8-A4EE-6B796F195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58768" y="2936377"/>
                <a:ext cx="845422" cy="845422"/>
              </a:xfrm>
              <a:prstGeom prst="rect">
                <a:avLst/>
              </a:prstGeom>
            </p:spPr>
          </p:pic>
          <p:pic>
            <p:nvPicPr>
              <p:cNvPr id="30" name="Graphic 29" descr="Syncing cloud">
                <a:extLst>
                  <a:ext uri="{FF2B5EF4-FFF2-40B4-BE49-F238E27FC236}">
                    <a16:creationId xmlns:a16="http://schemas.microsoft.com/office/drawing/2014/main" id="{D08591EE-D082-48AD-96A5-600D12E1A7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035" y="672558"/>
                <a:ext cx="914400" cy="914400"/>
              </a:xfrm>
              <a:prstGeom prst="rect">
                <a:avLst/>
              </a:prstGeom>
            </p:spPr>
          </p:pic>
          <p:pic>
            <p:nvPicPr>
              <p:cNvPr id="31" name="Graphic 30" descr="Computer">
                <a:extLst>
                  <a:ext uri="{FF2B5EF4-FFF2-40B4-BE49-F238E27FC236}">
                    <a16:creationId xmlns:a16="http://schemas.microsoft.com/office/drawing/2014/main" id="{35BFDCBD-B9E4-4E73-895B-A5454A3BFC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5023" y="5248019"/>
                <a:ext cx="914400" cy="914400"/>
              </a:xfrm>
              <a:prstGeom prst="rect">
                <a:avLst/>
              </a:prstGeom>
            </p:spPr>
          </p:pic>
          <p:pic>
            <p:nvPicPr>
              <p:cNvPr id="32" name="Graphic 31" descr="Users">
                <a:extLst>
                  <a:ext uri="{FF2B5EF4-FFF2-40B4-BE49-F238E27FC236}">
                    <a16:creationId xmlns:a16="http://schemas.microsoft.com/office/drawing/2014/main" id="{835BF512-BB76-4EC2-A2D5-5112481BBD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0943" y="724820"/>
                <a:ext cx="914400" cy="914400"/>
              </a:xfrm>
              <a:prstGeom prst="rect">
                <a:avLst/>
              </a:prstGeom>
            </p:spPr>
          </p:pic>
          <p:cxnSp>
            <p:nvCxnSpPr>
              <p:cNvPr id="33" name="Straight Arrow Connector 32">
                <a:extLst>
                  <a:ext uri="{FF2B5EF4-FFF2-40B4-BE49-F238E27FC236}">
                    <a16:creationId xmlns:a16="http://schemas.microsoft.com/office/drawing/2014/main" id="{C37FDCD9-846F-43A7-ABE6-0D0DB9E75D66}"/>
                  </a:ext>
                </a:extLst>
              </p:cNvPr>
              <p:cNvCxnSpPr>
                <a:cxnSpLocks/>
              </p:cNvCxnSpPr>
              <p:nvPr/>
            </p:nvCxnSpPr>
            <p:spPr>
              <a:xfrm>
                <a:off x="2283556" y="1534789"/>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22D0EC-BE46-4CF8-94FD-DE68079D7575}"/>
                  </a:ext>
                </a:extLst>
              </p:cNvPr>
              <p:cNvCxnSpPr>
                <a:cxnSpLocks/>
              </p:cNvCxnSpPr>
              <p:nvPr/>
            </p:nvCxnSpPr>
            <p:spPr>
              <a:xfrm flipH="1">
                <a:off x="2811826" y="4484289"/>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ownload from cloud">
                <a:extLst>
                  <a:ext uri="{FF2B5EF4-FFF2-40B4-BE49-F238E27FC236}">
                    <a16:creationId xmlns:a16="http://schemas.microsoft.com/office/drawing/2014/main" id="{111CF08C-B086-475D-ABB8-4CCE4A3F96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35199" y="5319004"/>
                <a:ext cx="772430" cy="772430"/>
              </a:xfrm>
              <a:prstGeom prst="rect">
                <a:avLst/>
              </a:prstGeom>
            </p:spPr>
          </p:pic>
          <p:cxnSp>
            <p:nvCxnSpPr>
              <p:cNvPr id="36" name="Straight Arrow Connector 35">
                <a:extLst>
                  <a:ext uri="{FF2B5EF4-FFF2-40B4-BE49-F238E27FC236}">
                    <a16:creationId xmlns:a16="http://schemas.microsoft.com/office/drawing/2014/main" id="{CDF22DFE-2A85-4868-AC16-0118902D02C2}"/>
                  </a:ext>
                </a:extLst>
              </p:cNvPr>
              <p:cNvCxnSpPr>
                <a:cxnSpLocks/>
              </p:cNvCxnSpPr>
              <p:nvPr/>
            </p:nvCxnSpPr>
            <p:spPr>
              <a:xfrm>
                <a:off x="3766531" y="4892248"/>
                <a:ext cx="0" cy="35577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D7F05-CC4F-4359-8AAD-73EBBF7712E4}"/>
                  </a:ext>
                </a:extLst>
              </p:cNvPr>
              <p:cNvCxnSpPr>
                <a:cxnSpLocks/>
              </p:cNvCxnSpPr>
              <p:nvPr/>
            </p:nvCxnSpPr>
            <p:spPr>
              <a:xfrm flipV="1">
                <a:off x="2246855" y="4908331"/>
                <a:ext cx="0" cy="33968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Graphic 37" descr="Web design">
                <a:extLst>
                  <a:ext uri="{FF2B5EF4-FFF2-40B4-BE49-F238E27FC236}">
                    <a16:creationId xmlns:a16="http://schemas.microsoft.com/office/drawing/2014/main" id="{73E62AFB-8CD1-45F8-B91D-8368EF91EB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16035" y="1769309"/>
                <a:ext cx="914400" cy="914400"/>
              </a:xfrm>
              <a:prstGeom prst="rect">
                <a:avLst/>
              </a:prstGeom>
            </p:spPr>
          </p:pic>
          <p:cxnSp>
            <p:nvCxnSpPr>
              <p:cNvPr id="39" name="Straight Arrow Connector 38">
                <a:extLst>
                  <a:ext uri="{FF2B5EF4-FFF2-40B4-BE49-F238E27FC236}">
                    <a16:creationId xmlns:a16="http://schemas.microsoft.com/office/drawing/2014/main" id="{CCE653E4-47E3-4219-8472-D553A4D2DB68}"/>
                  </a:ext>
                </a:extLst>
              </p:cNvPr>
              <p:cNvCxnSpPr>
                <a:cxnSpLocks/>
              </p:cNvCxnSpPr>
              <p:nvPr/>
            </p:nvCxnSpPr>
            <p:spPr>
              <a:xfrm flipH="1">
                <a:off x="2817426" y="1167210"/>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B6DA9D-2231-4CC8-9E13-BB537C56AA1F}"/>
                  </a:ext>
                </a:extLst>
              </p:cNvPr>
              <p:cNvCxnSpPr>
                <a:cxnSpLocks/>
              </p:cNvCxnSpPr>
              <p:nvPr/>
            </p:nvCxnSpPr>
            <p:spPr>
              <a:xfrm flipH="1">
                <a:off x="2730435" y="5682060"/>
                <a:ext cx="42036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descr="Research">
                <a:extLst>
                  <a:ext uri="{FF2B5EF4-FFF2-40B4-BE49-F238E27FC236}">
                    <a16:creationId xmlns:a16="http://schemas.microsoft.com/office/drawing/2014/main" id="{803DCF1C-5DD0-4781-A9D4-9433D0BAB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78942" y="4181008"/>
                <a:ext cx="606561" cy="606561"/>
              </a:xfrm>
              <a:prstGeom prst="rect">
                <a:avLst/>
              </a:prstGeom>
            </p:spPr>
          </p:pic>
          <p:cxnSp>
            <p:nvCxnSpPr>
              <p:cNvPr id="42" name="Straight Arrow Connector 41">
                <a:extLst>
                  <a:ext uri="{FF2B5EF4-FFF2-40B4-BE49-F238E27FC236}">
                    <a16:creationId xmlns:a16="http://schemas.microsoft.com/office/drawing/2014/main" id="{A58F89C0-E60C-4CF7-8FCE-2F024A257BC7}"/>
                  </a:ext>
                </a:extLst>
              </p:cNvPr>
              <p:cNvCxnSpPr>
                <a:cxnSpLocks/>
              </p:cNvCxnSpPr>
              <p:nvPr/>
            </p:nvCxnSpPr>
            <p:spPr>
              <a:xfrm>
                <a:off x="2246856" y="3865883"/>
                <a:ext cx="17470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BF5DB2-04CA-4314-B6DD-A0C57C3F3535}"/>
                  </a:ext>
                </a:extLst>
              </p:cNvPr>
              <p:cNvCxnSpPr>
                <a:cxnSpLocks/>
              </p:cNvCxnSpPr>
              <p:nvPr/>
            </p:nvCxnSpPr>
            <p:spPr>
              <a:xfrm>
                <a:off x="2246856" y="3865883"/>
                <a:ext cx="0" cy="291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AA8A4E-A8A0-4BA4-A892-3BB4FEA02AB6}"/>
                  </a:ext>
                </a:extLst>
              </p:cNvPr>
              <p:cNvCxnSpPr>
                <a:cxnSpLocks/>
              </p:cNvCxnSpPr>
              <p:nvPr/>
            </p:nvCxnSpPr>
            <p:spPr>
              <a:xfrm>
                <a:off x="3993932" y="1639220"/>
                <a:ext cx="0" cy="222666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6B0AB-122C-4D4E-9334-A4A50247F60E}"/>
                  </a:ext>
                </a:extLst>
              </p:cNvPr>
              <p:cNvCxnSpPr>
                <a:cxnSpLocks/>
              </p:cNvCxnSpPr>
              <p:nvPr/>
            </p:nvCxnSpPr>
            <p:spPr>
              <a:xfrm>
                <a:off x="2620110" y="3541399"/>
                <a:ext cx="10510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13AA35-8E3F-4813-8A74-25489DB086E4}"/>
                  </a:ext>
                </a:extLst>
              </p:cNvPr>
              <p:cNvCxnSpPr>
                <a:cxnSpLocks/>
              </p:cNvCxnSpPr>
              <p:nvPr/>
            </p:nvCxnSpPr>
            <p:spPr>
              <a:xfrm>
                <a:off x="3671152" y="1586958"/>
                <a:ext cx="0" cy="19544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B27F63-D6E5-4A3F-955E-FE3528B4F714}"/>
                  </a:ext>
                </a:extLst>
              </p:cNvPr>
              <p:cNvCxnSpPr>
                <a:cxnSpLocks/>
              </p:cNvCxnSpPr>
              <p:nvPr/>
            </p:nvCxnSpPr>
            <p:spPr>
              <a:xfrm>
                <a:off x="2283556" y="2600505"/>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1C497-D812-4F78-95D0-CC0761BF3D3D}"/>
                  </a:ext>
                </a:extLst>
              </p:cNvPr>
              <p:cNvCxnSpPr>
                <a:cxnSpLocks/>
              </p:cNvCxnSpPr>
              <p:nvPr/>
            </p:nvCxnSpPr>
            <p:spPr>
              <a:xfrm>
                <a:off x="3766531" y="6124239"/>
                <a:ext cx="0" cy="2606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6858C60D-11B6-4DFC-A096-36D45A33B546}"/>
                </a:ext>
              </a:extLst>
            </p:cNvPr>
            <p:cNvCxnSpPr>
              <a:cxnSpLocks/>
            </p:cNvCxnSpPr>
            <p:nvPr/>
          </p:nvCxnSpPr>
          <p:spPr>
            <a:xfrm flipH="1">
              <a:off x="3690655" y="6162706"/>
              <a:ext cx="92441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5758A65B-E645-4622-82DC-11711897C374}"/>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Interoperability for designers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2942420353"/>
              </p:ext>
            </p:extLst>
          </p:nvPr>
        </p:nvGraphicFramePr>
        <p:xfrm>
          <a:off x="2095500" y="1257299"/>
          <a:ext cx="7949648" cy="4981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2927B-4FFB-4EBC-ADCB-7D9684AB6A1F}"/>
              </a:ext>
            </a:extLst>
          </p:cNvPr>
          <p:cNvPicPr/>
          <p:nvPr/>
        </p:nvPicPr>
        <p:blipFill rotWithShape="1">
          <a:blip r:embed="rId2">
            <a:extLst>
              <a:ext uri="{28A0092B-C50C-407E-A947-70E740481C1C}">
                <a14:useLocalDpi xmlns:a14="http://schemas.microsoft.com/office/drawing/2010/main"/>
              </a:ext>
            </a:extLst>
          </a:blip>
          <a:srcRect r="26370"/>
          <a:stretch/>
        </p:blipFill>
        <p:spPr bwMode="auto">
          <a:xfrm>
            <a:off x="9864329" y="4667005"/>
            <a:ext cx="1813322" cy="891042"/>
          </a:xfrm>
          <a:prstGeom prst="rect">
            <a:avLst/>
          </a:prstGeom>
          <a:noFill/>
          <a:ln>
            <a:noFill/>
          </a:ln>
        </p:spPr>
      </p:pic>
      <p:pic>
        <p:nvPicPr>
          <p:cNvPr id="19" name="Picture 18">
            <a:extLst>
              <a:ext uri="{FF2B5EF4-FFF2-40B4-BE49-F238E27FC236}">
                <a16:creationId xmlns:a16="http://schemas.microsoft.com/office/drawing/2014/main" id="{8B2FA89C-776A-418B-9B95-A57DC309D732}"/>
              </a:ext>
            </a:extLst>
          </p:cNvPr>
          <p:cNvPicPr/>
          <p:nvPr/>
        </p:nvPicPr>
        <p:blipFill rotWithShape="1">
          <a:blip r:embed="rId3">
            <a:extLst>
              <a:ext uri="{28A0092B-C50C-407E-A947-70E740481C1C}">
                <a14:useLocalDpi xmlns:a14="http://schemas.microsoft.com/office/drawing/2010/main"/>
              </a:ext>
            </a:extLst>
          </a:blip>
          <a:srcRect r="67075"/>
          <a:stretch/>
        </p:blipFill>
        <p:spPr bwMode="auto">
          <a:xfrm>
            <a:off x="8003559" y="4661276"/>
            <a:ext cx="1806430" cy="1056640"/>
          </a:xfrm>
          <a:prstGeom prst="rect">
            <a:avLst/>
          </a:prstGeom>
          <a:noFill/>
          <a:ln>
            <a:noFill/>
          </a:ln>
        </p:spPr>
      </p:pic>
      <p:graphicFrame>
        <p:nvGraphicFramePr>
          <p:cNvPr id="38" name="Table 37">
            <a:extLst>
              <a:ext uri="{FF2B5EF4-FFF2-40B4-BE49-F238E27FC236}">
                <a16:creationId xmlns:a16="http://schemas.microsoft.com/office/drawing/2014/main" id="{06BC2CA3-8D5D-4C37-9F5D-FFC4F1164F68}"/>
              </a:ext>
            </a:extLst>
          </p:cNvPr>
          <p:cNvGraphicFramePr>
            <a:graphicFrameLocks noGrp="1"/>
          </p:cNvGraphicFramePr>
          <p:nvPr>
            <p:extLst>
              <p:ext uri="{D42A27DB-BD31-4B8C-83A1-F6EECF244321}">
                <p14:modId xmlns:p14="http://schemas.microsoft.com/office/powerpoint/2010/main" val="1915865515"/>
              </p:ext>
            </p:extLst>
          </p:nvPr>
        </p:nvGraphicFramePr>
        <p:xfrm>
          <a:off x="595443" y="4086226"/>
          <a:ext cx="7095488" cy="2044364"/>
        </p:xfrm>
        <a:graphic>
          <a:graphicData uri="http://schemas.openxmlformats.org/drawingml/2006/table">
            <a:tbl>
              <a:tblPr firstRow="1" firstCol="1" bandRow="1">
                <a:tableStyleId>{5C22544A-7EE6-4342-B048-85BDC9FD1C3A}</a:tableStyleId>
              </a:tblPr>
              <a:tblGrid>
                <a:gridCol w="1403412">
                  <a:extLst>
                    <a:ext uri="{9D8B030D-6E8A-4147-A177-3AD203B41FA5}">
                      <a16:colId xmlns:a16="http://schemas.microsoft.com/office/drawing/2014/main" val="732451724"/>
                    </a:ext>
                  </a:extLst>
                </a:gridCol>
                <a:gridCol w="942556">
                  <a:extLst>
                    <a:ext uri="{9D8B030D-6E8A-4147-A177-3AD203B41FA5}">
                      <a16:colId xmlns:a16="http://schemas.microsoft.com/office/drawing/2014/main" val="1183244001"/>
                    </a:ext>
                  </a:extLst>
                </a:gridCol>
                <a:gridCol w="707692">
                  <a:extLst>
                    <a:ext uri="{9D8B030D-6E8A-4147-A177-3AD203B41FA5}">
                      <a16:colId xmlns:a16="http://schemas.microsoft.com/office/drawing/2014/main" val="3672100537"/>
                    </a:ext>
                  </a:extLst>
                </a:gridCol>
                <a:gridCol w="1142336">
                  <a:extLst>
                    <a:ext uri="{9D8B030D-6E8A-4147-A177-3AD203B41FA5}">
                      <a16:colId xmlns:a16="http://schemas.microsoft.com/office/drawing/2014/main" val="2108078904"/>
                    </a:ext>
                  </a:extLst>
                </a:gridCol>
                <a:gridCol w="590671">
                  <a:extLst>
                    <a:ext uri="{9D8B030D-6E8A-4147-A177-3AD203B41FA5}">
                      <a16:colId xmlns:a16="http://schemas.microsoft.com/office/drawing/2014/main" val="1026790093"/>
                    </a:ext>
                  </a:extLst>
                </a:gridCol>
                <a:gridCol w="626536">
                  <a:extLst>
                    <a:ext uri="{9D8B030D-6E8A-4147-A177-3AD203B41FA5}">
                      <a16:colId xmlns:a16="http://schemas.microsoft.com/office/drawing/2014/main" val="1340632282"/>
                    </a:ext>
                  </a:extLst>
                </a:gridCol>
                <a:gridCol w="842361">
                  <a:extLst>
                    <a:ext uri="{9D8B030D-6E8A-4147-A177-3AD203B41FA5}">
                      <a16:colId xmlns:a16="http://schemas.microsoft.com/office/drawing/2014/main" val="1638749872"/>
                    </a:ext>
                  </a:extLst>
                </a:gridCol>
                <a:gridCol w="839924">
                  <a:extLst>
                    <a:ext uri="{9D8B030D-6E8A-4147-A177-3AD203B41FA5}">
                      <a16:colId xmlns:a16="http://schemas.microsoft.com/office/drawing/2014/main" val="36114707"/>
                    </a:ext>
                  </a:extLst>
                </a:gridCol>
              </a:tblGrid>
              <a:tr h="342899">
                <a:tc rowSpan="2">
                  <a:txBody>
                    <a:bodyPr/>
                    <a:lstStyle/>
                    <a:p>
                      <a:pPr marL="0" marR="0" algn="l">
                        <a:spcBef>
                          <a:spcPts val="0"/>
                        </a:spcBef>
                        <a:spcAft>
                          <a:spcPts val="0"/>
                        </a:spcAft>
                      </a:pPr>
                      <a:r>
                        <a:rPr lang="en-US" sz="1100" b="0" dirty="0">
                          <a:solidFill>
                            <a:schemeClr val="tx1"/>
                          </a:solidFill>
                          <a:effectLst/>
                        </a:rPr>
                        <a:t>Response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7">
                  <a:txBody>
                    <a:bodyPr/>
                    <a:lstStyle/>
                    <a:p>
                      <a:pPr marL="0" marR="0" algn="l">
                        <a:spcBef>
                          <a:spcPts val="0"/>
                        </a:spcBef>
                        <a:spcAft>
                          <a:spcPts val="0"/>
                        </a:spcAft>
                      </a:pPr>
                      <a:r>
                        <a:rPr lang="en-US" sz="1100" b="0" dirty="0">
                          <a:solidFill>
                            <a:schemeClr val="tx1"/>
                          </a:solidFill>
                          <a:effectLst/>
                        </a:rPr>
                        <a:t>Predictor Variables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9147873"/>
                  </a:ext>
                </a:extLst>
              </a:tr>
              <a:tr h="716827">
                <a:tc vMerge="1">
                  <a:txBody>
                    <a:bodyPr/>
                    <a:lstStyle/>
                    <a:p>
                      <a:endParaRPr lang="en-US"/>
                    </a:p>
                  </a:txBody>
                  <a:tcPr/>
                </a:tc>
                <a:tc>
                  <a:txBody>
                    <a:bodyPr/>
                    <a:lstStyle/>
                    <a:p>
                      <a:pPr marL="0" marR="0" algn="ctr">
                        <a:spcBef>
                          <a:spcPts val="0"/>
                        </a:spcBef>
                        <a:spcAft>
                          <a:spcPts val="0"/>
                        </a:spcAft>
                      </a:pPr>
                      <a:r>
                        <a:rPr lang="en-US" sz="1100" b="0">
                          <a:solidFill>
                            <a:schemeClr val="tx1"/>
                          </a:solidFill>
                          <a:effectLst/>
                        </a:rPr>
                        <a:t>Number of Buildings</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Number of thermal zones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Coverage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External wall area</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Floor area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R</a:t>
                      </a:r>
                      <a:r>
                        <a:rPr lang="en-US" sz="1100" b="0" baseline="30000" dirty="0">
                          <a:solidFill>
                            <a:schemeClr val="tx1"/>
                          </a:solidFill>
                          <a:effectLst/>
                        </a:rPr>
                        <a:t>2 </a:t>
                      </a:r>
                      <a:r>
                        <a:rPr lang="en-US" sz="1100" b="0" dirty="0">
                          <a:solidFill>
                            <a:schemeClr val="tx1"/>
                          </a:solidFill>
                          <a:effectLst/>
                        </a:rPr>
                        <a:t>Value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0053496"/>
                  </a:ext>
                </a:extLst>
              </a:tr>
              <a:tr h="251843">
                <a:tc>
                  <a:txBody>
                    <a:bodyPr/>
                    <a:lstStyle/>
                    <a:p>
                      <a:pPr marL="0" marR="0" algn="l">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0.894</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02396201"/>
                  </a:ext>
                </a:extLst>
              </a:tr>
              <a:tr h="241805">
                <a:tc>
                  <a:txBody>
                    <a:bodyPr/>
                    <a:lstStyle/>
                    <a:p>
                      <a:pPr marL="0" marR="0" algn="l">
                        <a:spcBef>
                          <a:spcPts val="0"/>
                        </a:spcBef>
                        <a:spcAft>
                          <a:spcPts val="0"/>
                        </a:spcAft>
                      </a:pPr>
                      <a:r>
                        <a:rPr lang="en-US" sz="1100" b="0">
                          <a:solidFill>
                            <a:schemeClr val="tx1"/>
                          </a:solidFill>
                          <a:effectLst/>
                        </a:rPr>
                        <a:t>Potential solar power</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0.952</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35603"/>
                  </a:ext>
                </a:extLst>
              </a:tr>
              <a:tr h="235089">
                <a:tc>
                  <a:txBody>
                    <a:bodyPr/>
                    <a:lstStyle/>
                    <a:p>
                      <a:pPr marL="0" marR="0" algn="l">
                        <a:spcBef>
                          <a:spcPts val="0"/>
                        </a:spcBef>
                        <a:spcAft>
                          <a:spcPts val="0"/>
                        </a:spcAft>
                      </a:pPr>
                      <a:r>
                        <a:rPr lang="en-US" sz="1100" b="0" dirty="0">
                          <a:solidFill>
                            <a:schemeClr val="tx1"/>
                          </a:solidFill>
                          <a:effectLst/>
                        </a:rPr>
                        <a:t>Energy Demands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0.94</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1372922"/>
                  </a:ext>
                </a:extLst>
              </a:tr>
              <a:tr h="255901">
                <a:tc>
                  <a:txBody>
                    <a:bodyPr/>
                    <a:lstStyle/>
                    <a:p>
                      <a:pPr marL="0" marR="0" algn="l">
                        <a:spcBef>
                          <a:spcPts val="0"/>
                        </a:spcBef>
                        <a:spcAft>
                          <a:spcPts val="0"/>
                        </a:spcAft>
                      </a:pPr>
                      <a:r>
                        <a:rPr lang="en-US" sz="1100" b="0" dirty="0">
                          <a:solidFill>
                            <a:schemeClr val="tx1"/>
                          </a:solidFill>
                          <a:effectLst/>
                        </a:rPr>
                        <a:t>Energy Balance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0.956</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88904574"/>
                  </a:ext>
                </a:extLst>
              </a:tr>
            </a:tbl>
          </a:graphicData>
        </a:graphic>
      </p:graphicFrame>
      <p:pic>
        <p:nvPicPr>
          <p:cNvPr id="69" name="Google Shape;156;p31">
            <a:extLst>
              <a:ext uri="{FF2B5EF4-FFF2-40B4-BE49-F238E27FC236}">
                <a16:creationId xmlns:a16="http://schemas.microsoft.com/office/drawing/2014/main" id="{253353B6-A4B9-43C6-A60F-1DAD370C1F98}"/>
              </a:ext>
            </a:extLst>
          </p:cNvPr>
          <p:cNvPicPr preferRelativeResize="0"/>
          <p:nvPr/>
        </p:nvPicPr>
        <p:blipFill rotWithShape="1">
          <a:blip r:embed="rId4">
            <a:alphaModFix/>
          </a:blip>
          <a:srcRect l="9311" r="10419" b="14529"/>
          <a:stretch/>
        </p:blipFill>
        <p:spPr>
          <a:xfrm>
            <a:off x="9765135" y="604881"/>
            <a:ext cx="1872248" cy="1418270"/>
          </a:xfrm>
          <a:prstGeom prst="rect">
            <a:avLst/>
          </a:prstGeom>
          <a:noFill/>
          <a:ln>
            <a:noFill/>
          </a:ln>
        </p:spPr>
      </p:pic>
      <p:pic>
        <p:nvPicPr>
          <p:cNvPr id="71" name="Google Shape;161;p31">
            <a:extLst>
              <a:ext uri="{FF2B5EF4-FFF2-40B4-BE49-F238E27FC236}">
                <a16:creationId xmlns:a16="http://schemas.microsoft.com/office/drawing/2014/main" id="{96204E31-7E9E-46E2-A3D8-EB24CA68FD0E}"/>
              </a:ext>
            </a:extLst>
          </p:cNvPr>
          <p:cNvPicPr preferRelativeResize="0"/>
          <p:nvPr/>
        </p:nvPicPr>
        <p:blipFill>
          <a:blip r:embed="rId5">
            <a:alphaModFix/>
          </a:blip>
          <a:stretch>
            <a:fillRect/>
          </a:stretch>
        </p:blipFill>
        <p:spPr>
          <a:xfrm>
            <a:off x="9765135" y="2310482"/>
            <a:ext cx="1888565" cy="1093963"/>
          </a:xfrm>
          <a:prstGeom prst="rect">
            <a:avLst/>
          </a:prstGeom>
          <a:noFill/>
          <a:ln>
            <a:noFill/>
          </a:ln>
        </p:spPr>
      </p:pic>
      <p:sp>
        <p:nvSpPr>
          <p:cNvPr id="84" name="TextBox 83">
            <a:extLst>
              <a:ext uri="{FF2B5EF4-FFF2-40B4-BE49-F238E27FC236}">
                <a16:creationId xmlns:a16="http://schemas.microsoft.com/office/drawing/2014/main" id="{AD48EB8D-B2DA-44AE-A7FA-2C3DC745CB63}"/>
              </a:ext>
            </a:extLst>
          </p:cNvPr>
          <p:cNvSpPr txBox="1"/>
          <p:nvPr/>
        </p:nvSpPr>
        <p:spPr>
          <a:xfrm>
            <a:off x="9906000" y="5797034"/>
            <a:ext cx="2066925"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Chang et. al., 2019; </a:t>
            </a:r>
            <a:endParaRPr lang="en-US" dirty="0"/>
          </a:p>
        </p:txBody>
      </p:sp>
      <p:sp>
        <p:nvSpPr>
          <p:cNvPr id="85" name="TextBox 84">
            <a:extLst>
              <a:ext uri="{FF2B5EF4-FFF2-40B4-BE49-F238E27FC236}">
                <a16:creationId xmlns:a16="http://schemas.microsoft.com/office/drawing/2014/main" id="{C9597808-354C-4AC9-82A3-7EB01FA22452}"/>
              </a:ext>
            </a:extLst>
          </p:cNvPr>
          <p:cNvSpPr txBox="1"/>
          <p:nvPr/>
        </p:nvSpPr>
        <p:spPr>
          <a:xfrm>
            <a:off x="9734550" y="3496004"/>
            <a:ext cx="2066925" cy="369332"/>
          </a:xfrm>
          <a:prstGeom prst="rect">
            <a:avLst/>
          </a:prstGeom>
          <a:noFill/>
        </p:spPr>
        <p:txBody>
          <a:bodyPr wrap="square">
            <a:spAutoFit/>
          </a:bodyPr>
          <a:lstStyle/>
          <a:p>
            <a:r>
              <a:rPr lang="en-US" sz="1800" dirty="0" err="1">
                <a:effectLst/>
                <a:latin typeface="Times New Roman" panose="02020603050405020304" pitchFamily="18" charset="0"/>
                <a:ea typeface="Calibri" panose="020F0502020204030204" pitchFamily="34" charset="0"/>
              </a:rPr>
              <a:t>Rezzae</a:t>
            </a:r>
            <a:r>
              <a:rPr lang="en-US" sz="1800" dirty="0">
                <a:effectLst/>
                <a:latin typeface="Times New Roman" panose="02020603050405020304" pitchFamily="18" charset="0"/>
                <a:ea typeface="Calibri" panose="020F0502020204030204" pitchFamily="34" charset="0"/>
              </a:rPr>
              <a:t> et. al., 2020; </a:t>
            </a:r>
            <a:endParaRPr lang="en-US" dirty="0"/>
          </a:p>
        </p:txBody>
      </p:sp>
      <p:grpSp>
        <p:nvGrpSpPr>
          <p:cNvPr id="92" name="Group 91">
            <a:extLst>
              <a:ext uri="{FF2B5EF4-FFF2-40B4-BE49-F238E27FC236}">
                <a16:creationId xmlns:a16="http://schemas.microsoft.com/office/drawing/2014/main" id="{87770202-04AF-4E83-8A36-AE68298355F5}"/>
              </a:ext>
            </a:extLst>
          </p:cNvPr>
          <p:cNvGrpSpPr/>
          <p:nvPr/>
        </p:nvGrpSpPr>
        <p:grpSpPr>
          <a:xfrm>
            <a:off x="500488" y="806393"/>
            <a:ext cx="8592042" cy="2971798"/>
            <a:chOff x="500488" y="571501"/>
            <a:chExt cx="8592042" cy="2971798"/>
          </a:xfrm>
        </p:grpSpPr>
        <p:sp>
          <p:nvSpPr>
            <p:cNvPr id="72" name="Rectangle 71">
              <a:extLst>
                <a:ext uri="{FF2B5EF4-FFF2-40B4-BE49-F238E27FC236}">
                  <a16:creationId xmlns:a16="http://schemas.microsoft.com/office/drawing/2014/main" id="{BC912C50-18A2-4926-8A40-C436A8A576EB}"/>
                </a:ext>
              </a:extLst>
            </p:cNvPr>
            <p:cNvSpPr/>
            <p:nvPr/>
          </p:nvSpPr>
          <p:spPr>
            <a:xfrm>
              <a:off x="3251953"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00119FF-E548-4764-9D0D-B9E3B04BFAF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20F9D9-49A1-4519-B38F-56896CF9DD33}"/>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Box 3">
              <a:extLst>
                <a:ext uri="{FF2B5EF4-FFF2-40B4-BE49-F238E27FC236}">
                  <a16:creationId xmlns:a16="http://schemas.microsoft.com/office/drawing/2014/main" id="{1C84A3CB-30CC-4F53-BB4C-4CB58765EDFD}"/>
                </a:ext>
              </a:extLst>
            </p:cNvPr>
            <p:cNvSpPr txBox="1"/>
            <p:nvPr/>
          </p:nvSpPr>
          <p:spPr>
            <a:xfrm>
              <a:off x="5620398" y="1039772"/>
              <a:ext cx="1754676" cy="210153"/>
            </a:xfrm>
            <a:prstGeom prst="rect">
              <a:avLst/>
            </a:prstGeom>
            <a:noFill/>
            <a:ln>
              <a:noFill/>
            </a:ln>
          </p:spPr>
          <p:txBody>
            <a:bodyPr wrap="square" rtlCol="0">
              <a:spAutoFit/>
            </a:bodyPr>
            <a:lstStyle/>
            <a:p>
              <a:r>
                <a:rPr lang="en-US" sz="1400" dirty="0"/>
                <a:t>Design Alternatives</a:t>
              </a:r>
            </a:p>
          </p:txBody>
        </p:sp>
        <p:sp>
          <p:nvSpPr>
            <p:cNvPr id="20" name="TextBox 19">
              <a:extLst>
                <a:ext uri="{FF2B5EF4-FFF2-40B4-BE49-F238E27FC236}">
                  <a16:creationId xmlns:a16="http://schemas.microsoft.com/office/drawing/2014/main" id="{ACFA46A4-7274-4434-A3A6-7DCB0763AF8F}"/>
                </a:ext>
              </a:extLst>
            </p:cNvPr>
            <p:cNvSpPr txBox="1"/>
            <p:nvPr/>
          </p:nvSpPr>
          <p:spPr>
            <a:xfrm>
              <a:off x="6022224" y="1773396"/>
              <a:ext cx="2878651" cy="210153"/>
            </a:xfrm>
            <a:prstGeom prst="rect">
              <a:avLst/>
            </a:prstGeom>
            <a:noFill/>
            <a:ln>
              <a:noFill/>
            </a:ln>
          </p:spPr>
          <p:txBody>
            <a:bodyPr wrap="square" rtlCol="0">
              <a:spAutoFit/>
            </a:bodyPr>
            <a:lstStyle/>
            <a:p>
              <a:r>
                <a:rPr lang="en-US" sz="1400" dirty="0"/>
                <a:t>Energy Plus Simulation (honeybee)</a:t>
              </a:r>
            </a:p>
          </p:txBody>
        </p:sp>
        <p:sp>
          <p:nvSpPr>
            <p:cNvPr id="21" name="TextBox 20">
              <a:extLst>
                <a:ext uri="{FF2B5EF4-FFF2-40B4-BE49-F238E27FC236}">
                  <a16:creationId xmlns:a16="http://schemas.microsoft.com/office/drawing/2014/main" id="{013EDBB0-F3A4-4C26-B5DB-5101FAD37F43}"/>
                </a:ext>
              </a:extLst>
            </p:cNvPr>
            <p:cNvSpPr txBox="1"/>
            <p:nvPr/>
          </p:nvSpPr>
          <p:spPr>
            <a:xfrm>
              <a:off x="6022224" y="2229216"/>
              <a:ext cx="2903047" cy="210153"/>
            </a:xfrm>
            <a:prstGeom prst="rect">
              <a:avLst/>
            </a:prstGeom>
            <a:noFill/>
            <a:ln>
              <a:noFill/>
            </a:ln>
          </p:spPr>
          <p:txBody>
            <a:bodyPr wrap="square" rtlCol="0">
              <a:spAutoFit/>
            </a:bodyPr>
            <a:lstStyle/>
            <a:p>
              <a:r>
                <a:rPr lang="en-US" sz="1400" dirty="0"/>
                <a:t>Solar harvesting Potential (ladybug)</a:t>
              </a:r>
            </a:p>
          </p:txBody>
        </p:sp>
        <p:sp>
          <p:nvSpPr>
            <p:cNvPr id="22" name="TextBox 21">
              <a:extLst>
                <a:ext uri="{FF2B5EF4-FFF2-40B4-BE49-F238E27FC236}">
                  <a16:creationId xmlns:a16="http://schemas.microsoft.com/office/drawing/2014/main" id="{CD631947-AA09-4683-8807-C84E8DA548BF}"/>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t>Radiance (honeybee)</a:t>
              </a:r>
            </a:p>
          </p:txBody>
        </p:sp>
        <p:sp>
          <p:nvSpPr>
            <p:cNvPr id="23" name="TextBox 22">
              <a:extLst>
                <a:ext uri="{FF2B5EF4-FFF2-40B4-BE49-F238E27FC236}">
                  <a16:creationId xmlns:a16="http://schemas.microsoft.com/office/drawing/2014/main" id="{4B0C4CA9-642A-4EFB-A5B5-7E9A64058CAD}"/>
                </a:ext>
              </a:extLst>
            </p:cNvPr>
            <p:cNvSpPr txBox="1"/>
            <p:nvPr/>
          </p:nvSpPr>
          <p:spPr>
            <a:xfrm>
              <a:off x="3660346" y="2221163"/>
              <a:ext cx="1137661" cy="210153"/>
            </a:xfrm>
            <a:prstGeom prst="rect">
              <a:avLst/>
            </a:prstGeom>
            <a:noFill/>
            <a:ln>
              <a:noFill/>
            </a:ln>
          </p:spPr>
          <p:txBody>
            <a:bodyPr wrap="square" rtlCol="0">
              <a:spAutoFit/>
            </a:bodyPr>
            <a:lstStyle/>
            <a:p>
              <a:pPr algn="ctr"/>
              <a:r>
                <a:rPr lang="en-US" sz="1400" dirty="0"/>
                <a:t>Energy</a:t>
              </a:r>
            </a:p>
          </p:txBody>
        </p:sp>
        <p:sp>
          <p:nvSpPr>
            <p:cNvPr id="24" name="TextBox 23">
              <a:extLst>
                <a:ext uri="{FF2B5EF4-FFF2-40B4-BE49-F238E27FC236}">
                  <a16:creationId xmlns:a16="http://schemas.microsoft.com/office/drawing/2014/main" id="{94F7E73F-C584-4354-AF5F-35AC5D673168}"/>
                </a:ext>
              </a:extLst>
            </p:cNvPr>
            <p:cNvSpPr txBox="1"/>
            <p:nvPr/>
          </p:nvSpPr>
          <p:spPr>
            <a:xfrm>
              <a:off x="3661024" y="2689124"/>
              <a:ext cx="1142894" cy="307777"/>
            </a:xfrm>
            <a:prstGeom prst="rect">
              <a:avLst/>
            </a:prstGeom>
            <a:noFill/>
            <a:ln>
              <a:noFill/>
            </a:ln>
          </p:spPr>
          <p:txBody>
            <a:bodyPr wrap="square" rtlCol="0">
              <a:spAutoFit/>
            </a:bodyPr>
            <a:lstStyle/>
            <a:p>
              <a:pPr algn="ctr"/>
              <a:r>
                <a:rPr lang="en-US" sz="1400" dirty="0"/>
                <a:t>Daylighting</a:t>
              </a:r>
            </a:p>
          </p:txBody>
        </p:sp>
        <p:sp>
          <p:nvSpPr>
            <p:cNvPr id="25" name="TextBox 24">
              <a:extLst>
                <a:ext uri="{FF2B5EF4-FFF2-40B4-BE49-F238E27FC236}">
                  <a16:creationId xmlns:a16="http://schemas.microsoft.com/office/drawing/2014/main" id="{1DAF906A-6B5C-4F01-B3AB-8840C541B377}"/>
                </a:ext>
              </a:extLst>
            </p:cNvPr>
            <p:cNvSpPr txBox="1"/>
            <p:nvPr/>
          </p:nvSpPr>
          <p:spPr>
            <a:xfrm>
              <a:off x="500488" y="2958052"/>
              <a:ext cx="2024209" cy="210153"/>
            </a:xfrm>
            <a:prstGeom prst="rect">
              <a:avLst/>
            </a:prstGeom>
            <a:noFill/>
            <a:ln>
              <a:noFill/>
            </a:ln>
          </p:spPr>
          <p:txBody>
            <a:bodyPr wrap="square" rtlCol="0">
              <a:spAutoFit/>
            </a:bodyPr>
            <a:lstStyle/>
            <a:p>
              <a:r>
                <a:rPr lang="en-US" sz="1400" dirty="0"/>
                <a:t>Multi-variate Regression</a:t>
              </a:r>
            </a:p>
          </p:txBody>
        </p:sp>
        <p:sp>
          <p:nvSpPr>
            <p:cNvPr id="26" name="TextBox 25">
              <a:extLst>
                <a:ext uri="{FF2B5EF4-FFF2-40B4-BE49-F238E27FC236}">
                  <a16:creationId xmlns:a16="http://schemas.microsoft.com/office/drawing/2014/main" id="{1F10D42A-3F5E-4188-A4AE-2CFD73BF9DB9}"/>
                </a:ext>
              </a:extLst>
            </p:cNvPr>
            <p:cNvSpPr txBox="1"/>
            <p:nvPr/>
          </p:nvSpPr>
          <p:spPr>
            <a:xfrm>
              <a:off x="3675431" y="1045718"/>
              <a:ext cx="1166980" cy="210153"/>
            </a:xfrm>
            <a:prstGeom prst="rect">
              <a:avLst/>
            </a:prstGeom>
            <a:noFill/>
            <a:ln>
              <a:noFill/>
            </a:ln>
          </p:spPr>
          <p:txBody>
            <a:bodyPr wrap="square" rtlCol="0">
              <a:spAutoFit/>
            </a:bodyPr>
            <a:lstStyle/>
            <a:p>
              <a:pPr algn="ctr"/>
              <a:r>
                <a:rPr lang="en-US" sz="1400" dirty="0"/>
                <a:t>Constraints</a:t>
              </a:r>
            </a:p>
          </p:txBody>
        </p:sp>
        <p:sp>
          <p:nvSpPr>
            <p:cNvPr id="27" name="TextBox 26">
              <a:extLst>
                <a:ext uri="{FF2B5EF4-FFF2-40B4-BE49-F238E27FC236}">
                  <a16:creationId xmlns:a16="http://schemas.microsoft.com/office/drawing/2014/main" id="{A493EC45-2CF5-48C7-B67B-BC51FE6BF5AE}"/>
                </a:ext>
              </a:extLst>
            </p:cNvPr>
            <p:cNvSpPr txBox="1"/>
            <p:nvPr/>
          </p:nvSpPr>
          <p:spPr>
            <a:xfrm>
              <a:off x="3581783" y="623532"/>
              <a:ext cx="1433514" cy="252183"/>
            </a:xfrm>
            <a:prstGeom prst="rect">
              <a:avLst/>
            </a:prstGeom>
            <a:noFill/>
          </p:spPr>
          <p:txBody>
            <a:bodyPr wrap="square" rtlCol="0">
              <a:spAutoFit/>
            </a:bodyPr>
            <a:lstStyle/>
            <a:p>
              <a:r>
                <a:rPr lang="en-US" dirty="0">
                  <a:solidFill>
                    <a:srgbClr val="FF0000"/>
                  </a:solidFill>
                </a:rPr>
                <a:t>Relationship</a:t>
              </a:r>
            </a:p>
          </p:txBody>
        </p:sp>
        <p:cxnSp>
          <p:nvCxnSpPr>
            <p:cNvPr id="36" name="Straight Arrow Connector 35">
              <a:extLst>
                <a:ext uri="{FF2B5EF4-FFF2-40B4-BE49-F238E27FC236}">
                  <a16:creationId xmlns:a16="http://schemas.microsoft.com/office/drawing/2014/main" id="{BDCD1ED0-963F-4542-8655-25C7CE4CB6CB}"/>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170B1-982E-422E-8BDA-0769F1274962}"/>
                </a:ext>
              </a:extLst>
            </p:cNvPr>
            <p:cNvCxnSpPr>
              <a:cxnSpLocks/>
            </p:cNvCxnSpPr>
            <p:nvPr/>
          </p:nvCxnSpPr>
          <p:spPr>
            <a:xfrm flipH="1">
              <a:off x="2541821" y="3088360"/>
              <a:ext cx="48984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DEE50C-4793-4AAD-B96F-FCB4FD69629F}"/>
                </a:ext>
              </a:extLst>
            </p:cNvPr>
            <p:cNvGrpSpPr/>
            <p:nvPr/>
          </p:nvGrpSpPr>
          <p:grpSpPr>
            <a:xfrm flipV="1">
              <a:off x="1418604" y="760295"/>
              <a:ext cx="2127161" cy="2173404"/>
              <a:chOff x="2890443" y="2975357"/>
              <a:chExt cx="775866" cy="978337"/>
            </a:xfrm>
          </p:grpSpPr>
          <p:cxnSp>
            <p:nvCxnSpPr>
              <p:cNvPr id="31" name="Straight Arrow Connector 30">
                <a:extLst>
                  <a:ext uri="{FF2B5EF4-FFF2-40B4-BE49-F238E27FC236}">
                    <a16:creationId xmlns:a16="http://schemas.microsoft.com/office/drawing/2014/main" id="{2DB9A815-5275-4117-A659-FD3746711660}"/>
                  </a:ext>
                </a:extLst>
              </p:cNvPr>
              <p:cNvCxnSpPr>
                <a:cxnSpLocks/>
              </p:cNvCxnSpPr>
              <p:nvPr/>
            </p:nvCxnSpPr>
            <p:spPr>
              <a:xfrm>
                <a:off x="2890443" y="2975357"/>
                <a:ext cx="0" cy="978334"/>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0A4D22-3A5D-4E8D-90A7-FF3B9A2335DB}"/>
                  </a:ext>
                </a:extLst>
              </p:cNvPr>
              <p:cNvCxnSpPr>
                <a:cxnSpLocks/>
              </p:cNvCxnSpPr>
              <p:nvPr/>
            </p:nvCxnSpPr>
            <p:spPr>
              <a:xfrm flipH="1">
                <a:off x="2891246" y="3953694"/>
                <a:ext cx="77506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0160799-D2C7-4DE4-9A99-5C104E82DF6D}"/>
                </a:ext>
              </a:extLst>
            </p:cNvPr>
            <p:cNvGrpSpPr/>
            <p:nvPr/>
          </p:nvGrpSpPr>
          <p:grpSpPr>
            <a:xfrm>
              <a:off x="7378075" y="1166749"/>
              <a:ext cx="626711" cy="463014"/>
              <a:chOff x="9274628" y="1100364"/>
              <a:chExt cx="757644" cy="620485"/>
            </a:xfrm>
          </p:grpSpPr>
          <p:cxnSp>
            <p:nvCxnSpPr>
              <p:cNvPr id="41" name="Straight Arrow Connector 40">
                <a:extLst>
                  <a:ext uri="{FF2B5EF4-FFF2-40B4-BE49-F238E27FC236}">
                    <a16:creationId xmlns:a16="http://schemas.microsoft.com/office/drawing/2014/main" id="{A1A897DB-CC53-4E95-8F12-384C2ED90343}"/>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2461D-DB9D-4D11-A3BE-4DEF3EA10410}"/>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465B0F1-5F3D-4B1F-B061-704F15521720}"/>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657AA6-3D41-491F-B25D-07D0EF25403C}"/>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9A9252-2F44-4BFA-A5EF-12FB36DB5765}"/>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FB9E7E-21DA-4C43-B065-39BD734A7E4E}"/>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0543D-86F3-46E7-A07B-90010918E7DD}"/>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501252-1045-42C9-87AA-BD34F827208D}"/>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944E92-4B26-461A-80D5-CDD2C9361D6E}"/>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81A3837-00C2-41FC-B1CA-29F3D285E708}"/>
                </a:ext>
              </a:extLst>
            </p:cNvPr>
            <p:cNvSpPr/>
            <p:nvPr/>
          </p:nvSpPr>
          <p:spPr>
            <a:xfrm>
              <a:off x="3124200" y="571501"/>
              <a:ext cx="2190750"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5D73729-0563-41B1-BBBB-6B81C75CDD53}"/>
                </a:ext>
              </a:extLst>
            </p:cNvPr>
            <p:cNvSpPr txBox="1"/>
            <p:nvPr/>
          </p:nvSpPr>
          <p:spPr>
            <a:xfrm>
              <a:off x="6022224" y="3158217"/>
              <a:ext cx="2903047" cy="210153"/>
            </a:xfrm>
            <a:prstGeom prst="rect">
              <a:avLst/>
            </a:prstGeom>
            <a:noFill/>
            <a:ln>
              <a:noFill/>
            </a:ln>
          </p:spPr>
          <p:txBody>
            <a:bodyPr wrap="square" rtlCol="0">
              <a:spAutoFit/>
            </a:bodyPr>
            <a:lstStyle/>
            <a:p>
              <a:r>
                <a:rPr lang="en-US" sz="1400" dirty="0"/>
                <a:t>Sky view factor (ladybug)</a:t>
              </a:r>
            </a:p>
          </p:txBody>
        </p:sp>
        <p:sp>
          <p:nvSpPr>
            <p:cNvPr id="87" name="TextBox 86">
              <a:extLst>
                <a:ext uri="{FF2B5EF4-FFF2-40B4-BE49-F238E27FC236}">
                  <a16:creationId xmlns:a16="http://schemas.microsoft.com/office/drawing/2014/main" id="{D84AB18A-9419-42F3-A456-3DF5AEA0CF92}"/>
                </a:ext>
              </a:extLst>
            </p:cNvPr>
            <p:cNvSpPr txBox="1"/>
            <p:nvPr/>
          </p:nvSpPr>
          <p:spPr>
            <a:xfrm>
              <a:off x="3661024" y="3146324"/>
              <a:ext cx="1142894" cy="210153"/>
            </a:xfrm>
            <a:prstGeom prst="rect">
              <a:avLst/>
            </a:prstGeom>
            <a:noFill/>
            <a:ln>
              <a:noFill/>
            </a:ln>
          </p:spPr>
          <p:txBody>
            <a:bodyPr wrap="square" rtlCol="0">
              <a:spAutoFit/>
            </a:bodyPr>
            <a:lstStyle/>
            <a:p>
              <a:pPr algn="ctr"/>
              <a:r>
                <a:rPr lang="en-US" sz="1400" dirty="0"/>
                <a:t>Openness</a:t>
              </a:r>
            </a:p>
          </p:txBody>
        </p:sp>
        <p:cxnSp>
          <p:nvCxnSpPr>
            <p:cNvPr id="88" name="Straight Arrow Connector 87">
              <a:extLst>
                <a:ext uri="{FF2B5EF4-FFF2-40B4-BE49-F238E27FC236}">
                  <a16:creationId xmlns:a16="http://schemas.microsoft.com/office/drawing/2014/main" id="{162ECD97-3941-4A78-9FAD-C0BCE86DF833}"/>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DB944A-F89A-4BA9-BEEC-7543E55BA1D0}"/>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2">
            <a:extLst>
              <a:ext uri="{FF2B5EF4-FFF2-40B4-BE49-F238E27FC236}">
                <a16:creationId xmlns:a16="http://schemas.microsoft.com/office/drawing/2014/main" id="{A2BE35CB-A3C0-4BFC-9BA3-696800A15592}"/>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Interoperability: Collaboration</a:t>
            </a:r>
          </a:p>
        </p:txBody>
      </p:sp>
    </p:spTree>
    <p:extLst>
      <p:ext uri="{BB962C8B-B14F-4D97-AF65-F5344CB8AC3E}">
        <p14:creationId xmlns:p14="http://schemas.microsoft.com/office/powerpoint/2010/main" val="74181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81100" y="957684"/>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81100" y="3958873"/>
            <a:ext cx="10984864" cy="1941443"/>
          </a:xfrm>
          <a:prstGeom prst="rect">
            <a:avLst/>
          </a:prstGeom>
          <a:noFill/>
          <a:ln>
            <a:noFill/>
          </a:ln>
        </p:spPr>
      </p:pic>
      <p:sp>
        <p:nvSpPr>
          <p:cNvPr id="2" name="Title 2">
            <a:extLst>
              <a:ext uri="{FF2B5EF4-FFF2-40B4-BE49-F238E27FC236}">
                <a16:creationId xmlns:a16="http://schemas.microsoft.com/office/drawing/2014/main" id="{E6E3DE33-C95B-4A05-A8D9-6E82D5A23A5B}"/>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In 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2405230919"/>
              </p:ext>
            </p:extLst>
          </p:nvPr>
        </p:nvGraphicFramePr>
        <p:xfrm>
          <a:off x="823808" y="2041255"/>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3556762054"/>
              </p:ext>
            </p:extLst>
          </p:nvPr>
        </p:nvGraphicFramePr>
        <p:xfrm>
          <a:off x="9930646" y="1903186"/>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Arrow: Right 2">
            <a:extLst>
              <a:ext uri="{FF2B5EF4-FFF2-40B4-BE49-F238E27FC236}">
                <a16:creationId xmlns:a16="http://schemas.microsoft.com/office/drawing/2014/main" id="{27EEDB95-9F2D-4FD5-A4BC-813C5D0BD5E5}"/>
              </a:ext>
            </a:extLst>
          </p:cNvPr>
          <p:cNvSpPr/>
          <p:nvPr/>
        </p:nvSpPr>
        <p:spPr>
          <a:xfrm>
            <a:off x="9068412" y="3667058"/>
            <a:ext cx="671818" cy="866318"/>
          </a:xfrm>
          <a:prstGeom prst="rightArrow">
            <a:avLst>
              <a:gd name="adj1" fmla="val 31767"/>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3160852238"/>
              </p:ext>
            </p:extLst>
          </p:nvPr>
        </p:nvGraphicFramePr>
        <p:xfrm>
          <a:off x="3882504" y="2048445"/>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891366"/>
            <a:ext cx="3840090" cy="400110"/>
          </a:xfrm>
          <a:prstGeom prst="rect">
            <a:avLst/>
          </a:prstGeom>
        </p:spPr>
        <p:txBody>
          <a:bodyPr wrap="none">
            <a:spAutoFit/>
          </a:bodyPr>
          <a:lstStyle/>
          <a:p>
            <a:r>
              <a:rPr lang="en-US" sz="2000" b="1"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661786"/>
            <a:ext cx="2285999" cy="1015663"/>
          </a:xfrm>
          <a:prstGeom prst="rect">
            <a:avLst/>
          </a:prstGeom>
        </p:spPr>
        <p:txBody>
          <a:bodyPr wrap="square">
            <a:spAutoFit/>
          </a:bodyPr>
          <a:lstStyle/>
          <a:p>
            <a:pPr algn="ctr"/>
            <a:r>
              <a:rPr lang="en-US" sz="2000" b="1" dirty="0">
                <a:latin typeface="Comfortaa" panose="020B0604020202020204" charset="0"/>
                <a:cs typeface="Comfortaa" panose="020B0604020202020204" charset="0"/>
              </a:rPr>
              <a:t>Data-driven, “thoughtful”</a:t>
            </a:r>
          </a:p>
          <a:p>
            <a:pPr algn="ctr"/>
            <a:r>
              <a:rPr lang="en-US" sz="2000" b="1"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891367"/>
            <a:ext cx="651781" cy="400110"/>
          </a:xfrm>
          <a:prstGeom prst="rect">
            <a:avLst/>
          </a:prstGeom>
        </p:spPr>
        <p:txBody>
          <a:bodyPr wrap="none">
            <a:spAutoFit/>
          </a:bodyPr>
          <a:lstStyle/>
          <a:p>
            <a:r>
              <a:rPr lang="en-US" sz="2000" b="1" dirty="0">
                <a:latin typeface="Comfortaa" panose="020B0604020202020204" charset="0"/>
                <a:cs typeface="Comfortaa" panose="020B0604020202020204" charset="0"/>
              </a:rPr>
              <a:t>SAT</a:t>
            </a:r>
          </a:p>
        </p:txBody>
      </p:sp>
      <p:sp>
        <p:nvSpPr>
          <p:cNvPr id="18" name="Arrow: Left-Right 17">
            <a:extLst>
              <a:ext uri="{FF2B5EF4-FFF2-40B4-BE49-F238E27FC236}">
                <a16:creationId xmlns:a16="http://schemas.microsoft.com/office/drawing/2014/main" id="{C4253C2D-FC7C-4CEB-8B43-9B924167DD74}"/>
              </a:ext>
            </a:extLst>
          </p:cNvPr>
          <p:cNvSpPr/>
          <p:nvPr/>
        </p:nvSpPr>
        <p:spPr>
          <a:xfrm>
            <a:off x="2849811" y="3798116"/>
            <a:ext cx="770389" cy="729164"/>
          </a:xfrm>
          <a:prstGeom prst="leftRightArrow">
            <a:avLst>
              <a:gd name="adj1" fmla="val 29245"/>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693787"/>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a:extLst>
              <a:ext uri="{FF2B5EF4-FFF2-40B4-BE49-F238E27FC236}">
                <a16:creationId xmlns:a16="http://schemas.microsoft.com/office/drawing/2014/main" id="{DD66D37F-A983-4B09-BA87-1DF372E29349}"/>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Future Work</a:t>
            </a:r>
          </a:p>
        </p:txBody>
      </p:sp>
    </p:spTree>
    <p:extLst>
      <p:ext uri="{BB962C8B-B14F-4D97-AF65-F5344CB8AC3E}">
        <p14:creationId xmlns:p14="http://schemas.microsoft.com/office/powerpoint/2010/main" val="335473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aphicFrame>
        <p:nvGraphicFramePr>
          <p:cNvPr id="840" name="Google Shape;840;p56"/>
          <p:cNvGraphicFramePr/>
          <p:nvPr>
            <p:extLst>
              <p:ext uri="{D42A27DB-BD31-4B8C-83A1-F6EECF244321}">
                <p14:modId xmlns:p14="http://schemas.microsoft.com/office/powerpoint/2010/main" val="2889622828"/>
              </p:ext>
            </p:extLst>
          </p:nvPr>
        </p:nvGraphicFramePr>
        <p:xfrm>
          <a:off x="712539" y="1044159"/>
          <a:ext cx="10993686" cy="5120542"/>
        </p:xfrm>
        <a:graphic>
          <a:graphicData uri="http://schemas.openxmlformats.org/drawingml/2006/table">
            <a:tbl>
              <a:tblPr>
                <a:noFill/>
              </a:tblPr>
              <a:tblGrid>
                <a:gridCol w="4011861">
                  <a:extLst>
                    <a:ext uri="{9D8B030D-6E8A-4147-A177-3AD203B41FA5}">
                      <a16:colId xmlns:a16="http://schemas.microsoft.com/office/drawing/2014/main" val="20000"/>
                    </a:ext>
                  </a:extLst>
                </a:gridCol>
                <a:gridCol w="6981825">
                  <a:extLst>
                    <a:ext uri="{9D8B030D-6E8A-4147-A177-3AD203B41FA5}">
                      <a16:colId xmlns:a16="http://schemas.microsoft.com/office/drawing/2014/main" val="20001"/>
                    </a:ext>
                  </a:extLst>
                </a:gridCol>
              </a:tblGrid>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Rhino/Grasshopper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Dots-web (cloud service)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Dynamo BIM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400">
                          <a:latin typeface="Comfortaa"/>
                          <a:ea typeface="Comfortaa"/>
                          <a:cs typeface="Comfortaa"/>
                          <a:sym typeface="Comfortaa"/>
                        </a:rPr>
                        <a:t>l</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Plugs-web solver </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Reinforcement learning illustrated</a:t>
                      </a:r>
                      <a:endParaRPr sz="14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Applications: Games using AI/ML</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Frameworks &amp; Programming Languages used</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C++, C#, Python, JS, Openframeworks, Processing, Three.JS, Rhino-common API, Dynamo API, NodeJS, MongoDB, </a:t>
                      </a:r>
                      <a:r>
                        <a:rPr lang="en-US" sz="1400" dirty="0" err="1">
                          <a:latin typeface="Comfortaa"/>
                          <a:ea typeface="Comfortaa"/>
                          <a:cs typeface="Comfortaa"/>
                          <a:sym typeface="Comfortaa"/>
                        </a:rPr>
                        <a:t>Tensorflow</a:t>
                      </a:r>
                      <a:r>
                        <a:rPr lang="en-US" sz="1400" dirty="0">
                          <a:latin typeface="Comfortaa"/>
                          <a:ea typeface="Comfortaa"/>
                          <a:cs typeface="Comfortaa"/>
                          <a:sym typeface="Comfortaa"/>
                        </a:rPr>
                        <a:t>, deployment; Heroku &amp; MongoDB Atlas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
        <p:nvSpPr>
          <p:cNvPr id="2" name="Title 2">
            <a:extLst>
              <a:ext uri="{FF2B5EF4-FFF2-40B4-BE49-F238E27FC236}">
                <a16:creationId xmlns:a16="http://schemas.microsoft.com/office/drawing/2014/main" id="{6304CEEF-5DD7-4B5B-9616-68C3E1D88B0A}"/>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Technologies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702143218"/>
              </p:ext>
            </p:extLst>
          </p:nvPr>
        </p:nvGraphicFramePr>
        <p:xfrm>
          <a:off x="2095500" y="1066800"/>
          <a:ext cx="7962900" cy="337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468302"/>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468303"/>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468303"/>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2439283" y="4887049"/>
            <a:ext cx="7676267"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1981201" y="5562600"/>
            <a:ext cx="884585" cy="641668"/>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4781552" y="5470698"/>
            <a:ext cx="590548" cy="790522"/>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245423"/>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038350" y="6245423"/>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038476" y="5543550"/>
            <a:ext cx="1485641" cy="700873"/>
          </a:xfrm>
          <a:prstGeom prst="rect">
            <a:avLst/>
          </a:prstGeom>
        </p:spPr>
      </p:pic>
      <p:sp>
        <p:nvSpPr>
          <p:cNvPr id="12" name="Title 2">
            <a:extLst>
              <a:ext uri="{FF2B5EF4-FFF2-40B4-BE49-F238E27FC236}">
                <a16:creationId xmlns:a16="http://schemas.microsoft.com/office/drawing/2014/main" id="{A1694DC2-C140-4C48-9A88-3E0174CE509E}"/>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Hypotheses</a:t>
            </a:r>
          </a:p>
        </p:txBody>
      </p:sp>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1030837" y="1976630"/>
            <a:ext cx="1031694" cy="6354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2669457274"/>
              </p:ext>
            </p:extLst>
          </p:nvPr>
        </p:nvGraphicFramePr>
        <p:xfrm>
          <a:off x="4223278" y="1534890"/>
          <a:ext cx="4734862" cy="3599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2854907" y="2227099"/>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345810" y="1736118"/>
            <a:ext cx="1210170" cy="369332"/>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2983859" y="2287697"/>
            <a:ext cx="1713627" cy="461665"/>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9424757" y="2302600"/>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717941" y="1811619"/>
            <a:ext cx="1197591" cy="369332"/>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553709" y="2363198"/>
            <a:ext cx="1713627" cy="461665"/>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485776" y="2846656"/>
            <a:ext cx="2601204" cy="369332"/>
          </a:xfrm>
          <a:prstGeom prst="rect">
            <a:avLst/>
          </a:prstGeom>
          <a:noFill/>
        </p:spPr>
        <p:txBody>
          <a:bodyPr wrap="square">
            <a:spAutoFit/>
          </a:bodyPr>
          <a:lstStyle/>
          <a:p>
            <a:r>
              <a:rPr lang="en-US" dirty="0"/>
              <a:t>Linked- multiple models</a:t>
            </a:r>
          </a:p>
        </p:txBody>
      </p:sp>
      <p:graphicFrame>
        <p:nvGraphicFramePr>
          <p:cNvPr id="6" name="Diagram 5">
            <a:extLst>
              <a:ext uri="{FF2B5EF4-FFF2-40B4-BE49-F238E27FC236}">
                <a16:creationId xmlns:a16="http://schemas.microsoft.com/office/drawing/2014/main" id="{A4C05F3C-6C7A-4411-97C6-5B2DA092B484}"/>
              </a:ext>
            </a:extLst>
          </p:cNvPr>
          <p:cNvGraphicFramePr/>
          <p:nvPr>
            <p:extLst>
              <p:ext uri="{D42A27DB-BD31-4B8C-83A1-F6EECF244321}">
                <p14:modId xmlns:p14="http://schemas.microsoft.com/office/powerpoint/2010/main" val="1836892071"/>
              </p:ext>
            </p:extLst>
          </p:nvPr>
        </p:nvGraphicFramePr>
        <p:xfrm>
          <a:off x="2095500" y="5238750"/>
          <a:ext cx="7962900" cy="1119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20C6D63B-0E32-4E69-9D42-873C41323029}"/>
              </a:ext>
            </a:extLst>
          </p:cNvPr>
          <p:cNvGraphicFramePr/>
          <p:nvPr>
            <p:extLst>
              <p:ext uri="{D42A27DB-BD31-4B8C-83A1-F6EECF244321}">
                <p14:modId xmlns:p14="http://schemas.microsoft.com/office/powerpoint/2010/main" val="4050079426"/>
              </p:ext>
            </p:extLst>
          </p:nvPr>
        </p:nvGraphicFramePr>
        <p:xfrm>
          <a:off x="2095500" y="247650"/>
          <a:ext cx="7949648" cy="12287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Title 2">
            <a:extLst>
              <a:ext uri="{FF2B5EF4-FFF2-40B4-BE49-F238E27FC236}">
                <a16:creationId xmlns:a16="http://schemas.microsoft.com/office/drawing/2014/main" id="{93A86544-557B-4772-AA7B-45696398F517}"/>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Formulation: Framework</a:t>
            </a:r>
          </a:p>
        </p:txBody>
      </p:sp>
    </p:spTree>
    <p:extLst>
      <p:ext uri="{BB962C8B-B14F-4D97-AF65-F5344CB8AC3E}">
        <p14:creationId xmlns:p14="http://schemas.microsoft.com/office/powerpoint/2010/main" val="13765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Rectangle 5">
            <a:extLst>
              <a:ext uri="{FF2B5EF4-FFF2-40B4-BE49-F238E27FC236}">
                <a16:creationId xmlns:a16="http://schemas.microsoft.com/office/drawing/2014/main" id="{A59F78D9-DE05-4FC8-89B2-6D3FA97D3A36}"/>
              </a:ext>
            </a:extLst>
          </p:cNvPr>
          <p:cNvSpPr/>
          <p:nvPr/>
        </p:nvSpPr>
        <p:spPr>
          <a:xfrm>
            <a:off x="581439" y="618228"/>
            <a:ext cx="5585792" cy="707886"/>
          </a:xfrm>
          <a:prstGeom prst="rect">
            <a:avLst/>
          </a:prstGeom>
          <a:solidFill>
            <a:schemeClr val="bg1">
              <a:lumMod val="95000"/>
            </a:schemeClr>
          </a:solidFill>
        </p:spPr>
        <p:txBody>
          <a:bodyPr wrap="square">
            <a:spAutoFit/>
          </a:bodyPr>
          <a:lstStyle/>
          <a:p>
            <a:pPr algn="ctr" fontAlgn="base"/>
            <a:r>
              <a:rPr lang="en-US" sz="4000" dirty="0">
                <a:solidFill>
                  <a:srgbClr val="000000"/>
                </a:solidFill>
              </a:rPr>
              <a:t>Reinforcement Learning</a:t>
            </a:r>
            <a:endParaRPr lang="en-US" sz="4000" dirty="0"/>
          </a:p>
        </p:txBody>
      </p:sp>
      <p:grpSp>
        <p:nvGrpSpPr>
          <p:cNvPr id="2" name="Group 1">
            <a:extLst>
              <a:ext uri="{FF2B5EF4-FFF2-40B4-BE49-F238E27FC236}">
                <a16:creationId xmlns:a16="http://schemas.microsoft.com/office/drawing/2014/main" id="{8FEF44F0-D7BE-4620-BD24-E1E4628190A1}"/>
              </a:ext>
            </a:extLst>
          </p:cNvPr>
          <p:cNvGrpSpPr/>
          <p:nvPr/>
        </p:nvGrpSpPr>
        <p:grpSpPr>
          <a:xfrm>
            <a:off x="594235" y="1374499"/>
            <a:ext cx="5597843" cy="3445151"/>
            <a:chOff x="594235" y="1279249"/>
            <a:chExt cx="5597843" cy="4094922"/>
          </a:xfrm>
        </p:grpSpPr>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1518273838"/>
                </p:ext>
              </p:extLst>
            </p:nvPr>
          </p:nvGraphicFramePr>
          <p:xfrm>
            <a:off x="594235" y="1279249"/>
            <a:ext cx="2322263" cy="409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8" name="Diagram 47">
              <a:extLst>
                <a:ext uri="{FF2B5EF4-FFF2-40B4-BE49-F238E27FC236}">
                  <a16:creationId xmlns:a16="http://schemas.microsoft.com/office/drawing/2014/main" id="{BC545339-B8DC-4107-AEE2-67EFD02846D6}"/>
                </a:ext>
              </a:extLst>
            </p:cNvPr>
            <p:cNvGraphicFramePr/>
            <p:nvPr>
              <p:extLst>
                <p:ext uri="{D42A27DB-BD31-4B8C-83A1-F6EECF244321}">
                  <p14:modId xmlns:p14="http://schemas.microsoft.com/office/powerpoint/2010/main" val="223753939"/>
                </p:ext>
              </p:extLst>
            </p:nvPr>
          </p:nvGraphicFramePr>
          <p:xfrm>
            <a:off x="3869815" y="1287477"/>
            <a:ext cx="2322263" cy="408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7" name="Rectangle 6">
            <a:extLst>
              <a:ext uri="{FF2B5EF4-FFF2-40B4-BE49-F238E27FC236}">
                <a16:creationId xmlns:a16="http://schemas.microsoft.com/office/drawing/2014/main" id="{2D10CA90-6A40-46B0-B660-4EE31F5D0277}"/>
              </a:ext>
            </a:extLst>
          </p:cNvPr>
          <p:cNvSpPr/>
          <p:nvPr/>
        </p:nvSpPr>
        <p:spPr>
          <a:xfrm>
            <a:off x="10362287" y="1710985"/>
            <a:ext cx="774886" cy="222656"/>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8" name="Rectangle 7">
            <a:extLst>
              <a:ext uri="{FF2B5EF4-FFF2-40B4-BE49-F238E27FC236}">
                <a16:creationId xmlns:a16="http://schemas.microsoft.com/office/drawing/2014/main" id="{6F0D1F94-0AF6-40EF-B09E-077BAAAD69CB}"/>
              </a:ext>
            </a:extLst>
          </p:cNvPr>
          <p:cNvSpPr/>
          <p:nvPr/>
        </p:nvSpPr>
        <p:spPr>
          <a:xfrm>
            <a:off x="10450587" y="4420511"/>
            <a:ext cx="731978" cy="222656"/>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9" name="Rectangle 8">
            <a:extLst>
              <a:ext uri="{FF2B5EF4-FFF2-40B4-BE49-F238E27FC236}">
                <a16:creationId xmlns:a16="http://schemas.microsoft.com/office/drawing/2014/main" id="{2B03B33C-98C6-48DF-BAB5-1DC3C3A00B45}"/>
              </a:ext>
            </a:extLst>
          </p:cNvPr>
          <p:cNvSpPr/>
          <p:nvPr/>
        </p:nvSpPr>
        <p:spPr>
          <a:xfrm>
            <a:off x="10449198" y="3795405"/>
            <a:ext cx="616012" cy="222656"/>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10" name="Rectangle 9">
            <a:extLst>
              <a:ext uri="{FF2B5EF4-FFF2-40B4-BE49-F238E27FC236}">
                <a16:creationId xmlns:a16="http://schemas.microsoft.com/office/drawing/2014/main" id="{2B239B29-F7BD-474E-BF4B-DBA12012AEF3}"/>
              </a:ext>
            </a:extLst>
          </p:cNvPr>
          <p:cNvSpPr/>
          <p:nvPr/>
        </p:nvSpPr>
        <p:spPr>
          <a:xfrm>
            <a:off x="10445644" y="3329668"/>
            <a:ext cx="738937" cy="222656"/>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11" name="Rectangle 10">
            <a:extLst>
              <a:ext uri="{FF2B5EF4-FFF2-40B4-BE49-F238E27FC236}">
                <a16:creationId xmlns:a16="http://schemas.microsoft.com/office/drawing/2014/main" id="{F6967BB1-281F-4E34-A9AA-8E7778E46DEF}"/>
              </a:ext>
            </a:extLst>
          </p:cNvPr>
          <p:cNvSpPr/>
          <p:nvPr/>
        </p:nvSpPr>
        <p:spPr>
          <a:xfrm>
            <a:off x="10446320" y="2230627"/>
            <a:ext cx="480332" cy="222656"/>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12" name="Rectangle 11">
            <a:extLst>
              <a:ext uri="{FF2B5EF4-FFF2-40B4-BE49-F238E27FC236}">
                <a16:creationId xmlns:a16="http://schemas.microsoft.com/office/drawing/2014/main" id="{F95E5779-F399-4090-B040-5324490399C8}"/>
              </a:ext>
            </a:extLst>
          </p:cNvPr>
          <p:cNvSpPr/>
          <p:nvPr/>
        </p:nvSpPr>
        <p:spPr>
          <a:xfrm>
            <a:off x="10446320" y="2752256"/>
            <a:ext cx="530198" cy="222656"/>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cxnSp>
        <p:nvCxnSpPr>
          <p:cNvPr id="13" name="Straight Arrow Connector 12">
            <a:extLst>
              <a:ext uri="{FF2B5EF4-FFF2-40B4-BE49-F238E27FC236}">
                <a16:creationId xmlns:a16="http://schemas.microsoft.com/office/drawing/2014/main" id="{2E72A9E6-6BD4-42DC-8AB7-AC827A331C99}"/>
              </a:ext>
            </a:extLst>
          </p:cNvPr>
          <p:cNvCxnSpPr>
            <a:cxnSpLocks/>
          </p:cNvCxnSpPr>
          <p:nvPr/>
        </p:nvCxnSpPr>
        <p:spPr>
          <a:xfrm flipH="1">
            <a:off x="8625405" y="1832230"/>
            <a:ext cx="172552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D1BFD-4C41-4B76-8A93-90D799DD74D2}"/>
              </a:ext>
            </a:extLst>
          </p:cNvPr>
          <p:cNvCxnSpPr>
            <a:cxnSpLocks/>
          </p:cNvCxnSpPr>
          <p:nvPr/>
        </p:nvCxnSpPr>
        <p:spPr>
          <a:xfrm flipH="1">
            <a:off x="8748072" y="2341955"/>
            <a:ext cx="159914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00E8CA-61FD-4ECA-A97E-24230936AD2A}"/>
              </a:ext>
            </a:extLst>
          </p:cNvPr>
          <p:cNvCxnSpPr>
            <a:cxnSpLocks/>
          </p:cNvCxnSpPr>
          <p:nvPr/>
        </p:nvCxnSpPr>
        <p:spPr>
          <a:xfrm flipH="1">
            <a:off x="9036167" y="2873697"/>
            <a:ext cx="1313227"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DE04F-F9CF-4BF8-9064-916B850D5DAB}"/>
              </a:ext>
            </a:extLst>
          </p:cNvPr>
          <p:cNvCxnSpPr>
            <a:cxnSpLocks/>
          </p:cNvCxnSpPr>
          <p:nvPr/>
        </p:nvCxnSpPr>
        <p:spPr>
          <a:xfrm flipH="1">
            <a:off x="9665341" y="4575630"/>
            <a:ext cx="68187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66CBA2-C1BA-4BB1-B997-55AC11601F69}"/>
              </a:ext>
            </a:extLst>
          </p:cNvPr>
          <p:cNvCxnSpPr>
            <a:cxnSpLocks/>
          </p:cNvCxnSpPr>
          <p:nvPr/>
        </p:nvCxnSpPr>
        <p:spPr>
          <a:xfrm flipH="1">
            <a:off x="9187168" y="3482874"/>
            <a:ext cx="1162225"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EB034B-AEA6-47A3-BDC3-2E953B3462F0}"/>
              </a:ext>
            </a:extLst>
          </p:cNvPr>
          <p:cNvSpPr/>
          <p:nvPr/>
        </p:nvSpPr>
        <p:spPr>
          <a:xfrm>
            <a:off x="8083177" y="1432477"/>
            <a:ext cx="23371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FD6FA-FF75-44C4-8032-D381D819A37C}"/>
              </a:ext>
            </a:extLst>
          </p:cNvPr>
          <p:cNvSpPr/>
          <p:nvPr/>
        </p:nvSpPr>
        <p:spPr>
          <a:xfrm>
            <a:off x="8426754" y="2165661"/>
            <a:ext cx="269328"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9723D3-4972-4734-91B8-0830BE98F4CF}"/>
              </a:ext>
            </a:extLst>
          </p:cNvPr>
          <p:cNvSpPr/>
          <p:nvPr/>
        </p:nvSpPr>
        <p:spPr>
          <a:xfrm>
            <a:off x="8748106" y="2646144"/>
            <a:ext cx="245587"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D970772-AAD1-4A11-9435-CDC0A00950D0}"/>
              </a:ext>
            </a:extLst>
          </p:cNvPr>
          <p:cNvSpPr/>
          <p:nvPr/>
        </p:nvSpPr>
        <p:spPr>
          <a:xfrm>
            <a:off x="9315806" y="4030989"/>
            <a:ext cx="22184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9BBBC2C-2771-4B58-B6B1-0B98FCCDF978}"/>
              </a:ext>
            </a:extLst>
          </p:cNvPr>
          <p:cNvSpPr/>
          <p:nvPr/>
        </p:nvSpPr>
        <p:spPr>
          <a:xfrm>
            <a:off x="8910472" y="3281968"/>
            <a:ext cx="25745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CE0ED8D-501A-4DC4-B01B-7416478195D4}"/>
              </a:ext>
            </a:extLst>
          </p:cNvPr>
          <p:cNvSpPr/>
          <p:nvPr/>
        </p:nvSpPr>
        <p:spPr>
          <a:xfrm>
            <a:off x="9371226" y="4376721"/>
            <a:ext cx="303620"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C5282CD9-B6E0-41B1-95BD-571DC4A9FEFD}"/>
              </a:ext>
            </a:extLst>
          </p:cNvPr>
          <p:cNvSpPr/>
          <p:nvPr/>
        </p:nvSpPr>
        <p:spPr>
          <a:xfrm>
            <a:off x="8097601" y="1739160"/>
            <a:ext cx="209721" cy="209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472E2C-4619-4635-8283-D51C92FA655E}"/>
              </a:ext>
            </a:extLst>
          </p:cNvPr>
          <p:cNvSpPr/>
          <p:nvPr/>
        </p:nvSpPr>
        <p:spPr>
          <a:xfrm>
            <a:off x="8557599" y="2963795"/>
            <a:ext cx="165028" cy="1650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7CD359-8D1B-49C9-A101-532C47D9D5EE}"/>
              </a:ext>
            </a:extLst>
          </p:cNvPr>
          <p:cNvSpPr/>
          <p:nvPr/>
        </p:nvSpPr>
        <p:spPr>
          <a:xfrm>
            <a:off x="802763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4AF733-6275-4DFD-A24B-A9D87761935A}"/>
              </a:ext>
            </a:extLst>
          </p:cNvPr>
          <p:cNvSpPr/>
          <p:nvPr/>
        </p:nvSpPr>
        <p:spPr>
          <a:xfrm>
            <a:off x="8340034"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A643CE-F6C5-4C18-AFA0-C0B3BC4EF703}"/>
              </a:ext>
            </a:extLst>
          </p:cNvPr>
          <p:cNvSpPr/>
          <p:nvPr/>
        </p:nvSpPr>
        <p:spPr>
          <a:xfrm>
            <a:off x="864011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064D26F-E809-482D-817F-9DB2ABED827F}"/>
              </a:ext>
            </a:extLst>
          </p:cNvPr>
          <p:cNvSpPr/>
          <p:nvPr/>
        </p:nvSpPr>
        <p:spPr>
          <a:xfrm>
            <a:off x="9238981" y="4377652"/>
            <a:ext cx="159331" cy="15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55BBD-C5C8-4866-AF95-822FA59198F5}"/>
              </a:ext>
            </a:extLst>
          </p:cNvPr>
          <p:cNvSpPr/>
          <p:nvPr/>
        </p:nvSpPr>
        <p:spPr>
          <a:xfrm>
            <a:off x="742514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87C5943-4F68-4A2D-B01D-318AA5DC4CAB}"/>
              </a:ext>
            </a:extLst>
          </p:cNvPr>
          <p:cNvSpPr/>
          <p:nvPr/>
        </p:nvSpPr>
        <p:spPr>
          <a:xfrm>
            <a:off x="773500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66AD41F-1365-4D34-AC9D-47A6565BDC85}"/>
              </a:ext>
            </a:extLst>
          </p:cNvPr>
          <p:cNvSpPr/>
          <p:nvPr/>
        </p:nvSpPr>
        <p:spPr>
          <a:xfrm>
            <a:off x="8146429"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E491D1-45CC-41BC-8109-967E02F0C3AD}"/>
              </a:ext>
            </a:extLst>
          </p:cNvPr>
          <p:cNvSpPr/>
          <p:nvPr/>
        </p:nvSpPr>
        <p:spPr>
          <a:xfrm>
            <a:off x="7704913"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900E818-89DD-4084-A8AD-D24C2C070BED}"/>
              </a:ext>
            </a:extLst>
          </p:cNvPr>
          <p:cNvGrpSpPr/>
          <p:nvPr/>
        </p:nvGrpSpPr>
        <p:grpSpPr>
          <a:xfrm>
            <a:off x="7512194" y="3156711"/>
            <a:ext cx="1775853" cy="1139064"/>
            <a:chOff x="7150244" y="3528186"/>
            <a:chExt cx="1775853" cy="1539136"/>
          </a:xfrm>
        </p:grpSpPr>
        <p:grpSp>
          <p:nvGrpSpPr>
            <p:cNvPr id="61" name="Group 60">
              <a:extLst>
                <a:ext uri="{FF2B5EF4-FFF2-40B4-BE49-F238E27FC236}">
                  <a16:creationId xmlns:a16="http://schemas.microsoft.com/office/drawing/2014/main" id="{A5C399CF-C473-4FCF-817F-A105F4B5DCC6}"/>
                </a:ext>
              </a:extLst>
            </p:cNvPr>
            <p:cNvGrpSpPr/>
            <p:nvPr/>
          </p:nvGrpSpPr>
          <p:grpSpPr>
            <a:xfrm>
              <a:off x="7766794" y="3569076"/>
              <a:ext cx="240658" cy="1480187"/>
              <a:chOff x="7934084" y="3369365"/>
              <a:chExt cx="292489" cy="1679713"/>
            </a:xfrm>
          </p:grpSpPr>
          <p:cxnSp>
            <p:nvCxnSpPr>
              <p:cNvPr id="36" name="Straight Arrow Connector 35">
                <a:extLst>
                  <a:ext uri="{FF2B5EF4-FFF2-40B4-BE49-F238E27FC236}">
                    <a16:creationId xmlns:a16="http://schemas.microsoft.com/office/drawing/2014/main" id="{426D6349-21ED-4975-8C94-A8D82101A6D1}"/>
                  </a:ext>
                </a:extLst>
              </p:cNvPr>
              <p:cNvCxnSpPr>
                <a:cxnSpLocks/>
              </p:cNvCxnSpPr>
              <p:nvPr/>
            </p:nvCxnSpPr>
            <p:spPr>
              <a:xfrm>
                <a:off x="8063550" y="3369365"/>
                <a:ext cx="163023" cy="165693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06C022-7449-47F2-B7FA-341245985560}"/>
                  </a:ext>
                </a:extLst>
              </p:cNvPr>
              <p:cNvCxnSpPr>
                <a:cxnSpLocks/>
              </p:cNvCxnSpPr>
              <p:nvPr/>
            </p:nvCxnSpPr>
            <p:spPr>
              <a:xfrm flipH="1">
                <a:off x="7934084" y="3369365"/>
                <a:ext cx="129466" cy="167971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4E9C9F1-91D5-4E0C-AADE-412C7E3AD679}"/>
                </a:ext>
              </a:extLst>
            </p:cNvPr>
            <p:cNvGrpSpPr/>
            <p:nvPr/>
          </p:nvGrpSpPr>
          <p:grpSpPr>
            <a:xfrm>
              <a:off x="8360604" y="3601786"/>
              <a:ext cx="565493" cy="1465536"/>
              <a:chOff x="8616030" y="4498564"/>
              <a:chExt cx="687286" cy="582402"/>
            </a:xfrm>
          </p:grpSpPr>
          <p:cxnSp>
            <p:nvCxnSpPr>
              <p:cNvPr id="38" name="Straight Arrow Connector 37">
                <a:extLst>
                  <a:ext uri="{FF2B5EF4-FFF2-40B4-BE49-F238E27FC236}">
                    <a16:creationId xmlns:a16="http://schemas.microsoft.com/office/drawing/2014/main" id="{8F9103D3-07C4-40C1-A278-86133DE524CA}"/>
                  </a:ext>
                </a:extLst>
              </p:cNvPr>
              <p:cNvCxnSpPr>
                <a:cxnSpLocks/>
              </p:cNvCxnSpPr>
              <p:nvPr/>
            </p:nvCxnSpPr>
            <p:spPr>
              <a:xfrm>
                <a:off x="8616030" y="4498564"/>
                <a:ext cx="0" cy="54922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118410-AC31-4EAD-BE2B-E845FC3E97EC}"/>
                  </a:ext>
                </a:extLst>
              </p:cNvPr>
              <p:cNvCxnSpPr>
                <a:cxnSpLocks/>
              </p:cNvCxnSpPr>
              <p:nvPr/>
            </p:nvCxnSpPr>
            <p:spPr>
              <a:xfrm>
                <a:off x="8616030" y="449856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1080824-B678-4ECE-841C-261C26EC460D}"/>
                </a:ext>
              </a:extLst>
            </p:cNvPr>
            <p:cNvGrpSpPr/>
            <p:nvPr/>
          </p:nvGrpSpPr>
          <p:grpSpPr>
            <a:xfrm>
              <a:off x="7150244" y="3528186"/>
              <a:ext cx="274339" cy="1537433"/>
              <a:chOff x="7224496" y="3299791"/>
              <a:chExt cx="333424" cy="1769166"/>
            </a:xfrm>
          </p:grpSpPr>
          <p:cxnSp>
            <p:nvCxnSpPr>
              <p:cNvPr id="40" name="Straight Arrow Connector 39">
                <a:extLst>
                  <a:ext uri="{FF2B5EF4-FFF2-40B4-BE49-F238E27FC236}">
                    <a16:creationId xmlns:a16="http://schemas.microsoft.com/office/drawing/2014/main" id="{C3B9E3E8-1C8D-4EC3-9B49-3E445EFF3124}"/>
                  </a:ext>
                </a:extLst>
              </p:cNvPr>
              <p:cNvCxnSpPr>
                <a:cxnSpLocks/>
              </p:cNvCxnSpPr>
              <p:nvPr/>
            </p:nvCxnSpPr>
            <p:spPr>
              <a:xfrm>
                <a:off x="7557920" y="3319670"/>
                <a:ext cx="0" cy="1739348"/>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DF1963-0BBD-4B63-92A7-EB7749CBA2FA}"/>
                  </a:ext>
                </a:extLst>
              </p:cNvPr>
              <p:cNvCxnSpPr>
                <a:cxnSpLocks/>
              </p:cNvCxnSpPr>
              <p:nvPr/>
            </p:nvCxnSpPr>
            <p:spPr>
              <a:xfrm flipH="1">
                <a:off x="7224496" y="3299791"/>
                <a:ext cx="332003" cy="176916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2ADE2133-4F0D-4970-BA08-06AB7BC7159E}"/>
              </a:ext>
            </a:extLst>
          </p:cNvPr>
          <p:cNvGrpSpPr/>
          <p:nvPr/>
        </p:nvGrpSpPr>
        <p:grpSpPr>
          <a:xfrm>
            <a:off x="7848271" y="1998087"/>
            <a:ext cx="727656" cy="878463"/>
            <a:chOff x="7486321" y="2140962"/>
            <a:chExt cx="727656" cy="1111831"/>
          </a:xfrm>
        </p:grpSpPr>
        <p:cxnSp>
          <p:nvCxnSpPr>
            <p:cNvPr id="25" name="Straight Arrow Connector 24">
              <a:extLst>
                <a:ext uri="{FF2B5EF4-FFF2-40B4-BE49-F238E27FC236}">
                  <a16:creationId xmlns:a16="http://schemas.microsoft.com/office/drawing/2014/main" id="{E8B144F3-BF3E-4FF6-BE26-C1A681FC6C9C}"/>
                </a:ext>
              </a:extLst>
            </p:cNvPr>
            <p:cNvCxnSpPr>
              <a:cxnSpLocks/>
            </p:cNvCxnSpPr>
            <p:nvPr/>
          </p:nvCxnSpPr>
          <p:spPr>
            <a:xfrm>
              <a:off x="7955863" y="2140962"/>
              <a:ext cx="258114" cy="1026971"/>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9672-87C9-48AB-BE54-76E885F2AB4D}"/>
                </a:ext>
              </a:extLst>
            </p:cNvPr>
            <p:cNvCxnSpPr>
              <a:cxnSpLocks/>
            </p:cNvCxnSpPr>
            <p:nvPr/>
          </p:nvCxnSpPr>
          <p:spPr>
            <a:xfrm flipH="1">
              <a:off x="7486321" y="2142824"/>
              <a:ext cx="247333" cy="104189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CB3C5B-2792-449A-ADCE-7518E9033136}"/>
                </a:ext>
              </a:extLst>
            </p:cNvPr>
            <p:cNvCxnSpPr>
              <a:cxnSpLocks/>
            </p:cNvCxnSpPr>
            <p:nvPr/>
          </p:nvCxnSpPr>
          <p:spPr>
            <a:xfrm>
              <a:off x="7848573" y="2236686"/>
              <a:ext cx="0" cy="101610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07C667D4-7256-4590-80EF-82DCD0D26E04}"/>
              </a:ext>
            </a:extLst>
          </p:cNvPr>
          <p:cNvSpPr/>
          <p:nvPr/>
        </p:nvSpPr>
        <p:spPr>
          <a:xfrm>
            <a:off x="7215756" y="1455342"/>
            <a:ext cx="2961313" cy="337383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88A39F3-A9C5-4B3E-BD40-1F7D578C2959}"/>
              </a:ext>
            </a:extLst>
          </p:cNvPr>
          <p:cNvSpPr/>
          <p:nvPr/>
        </p:nvSpPr>
        <p:spPr>
          <a:xfrm>
            <a:off x="7140914" y="1174089"/>
            <a:ext cx="1802973" cy="338554"/>
          </a:xfrm>
          <a:prstGeom prst="rect">
            <a:avLst/>
          </a:prstGeom>
          <a:noFill/>
        </p:spPr>
        <p:txBody>
          <a:bodyPr wrap="square">
            <a:spAutoFit/>
          </a:bodyPr>
          <a:lstStyle/>
          <a:p>
            <a:r>
              <a:rPr lang="en-US" sz="1600" dirty="0">
                <a:solidFill>
                  <a:srgbClr val="000000"/>
                </a:solidFill>
                <a:latin typeface="Arial" panose="020B0604020202020204" pitchFamily="34" charset="0"/>
              </a:rPr>
              <a:t>Environment</a:t>
            </a:r>
            <a:endParaRPr lang="en-US" sz="1600" dirty="0"/>
          </a:p>
        </p:txBody>
      </p:sp>
      <p:pic>
        <p:nvPicPr>
          <p:cNvPr id="50" name="Google Shape;246;p33">
            <a:extLst>
              <a:ext uri="{FF2B5EF4-FFF2-40B4-BE49-F238E27FC236}">
                <a16:creationId xmlns:a16="http://schemas.microsoft.com/office/drawing/2014/main" id="{621DC186-DEBB-42DF-8431-081D3CD7F6EA}"/>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5036445" y="5049093"/>
            <a:ext cx="1757282" cy="751632"/>
          </a:xfrm>
          <a:prstGeom prst="rect">
            <a:avLst/>
          </a:prstGeom>
          <a:noFill/>
          <a:ln>
            <a:noFill/>
          </a:ln>
        </p:spPr>
      </p:pic>
      <p:pic>
        <p:nvPicPr>
          <p:cNvPr id="51" name="Google Shape;247;p33">
            <a:extLst>
              <a:ext uri="{FF2B5EF4-FFF2-40B4-BE49-F238E27FC236}">
                <a16:creationId xmlns:a16="http://schemas.microsoft.com/office/drawing/2014/main" id="{371EE185-26E7-4A45-9DAD-C3F91233D8FE}"/>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588809" y="4963199"/>
            <a:ext cx="1027288" cy="953583"/>
          </a:xfrm>
          <a:prstGeom prst="rect">
            <a:avLst/>
          </a:prstGeom>
          <a:noFill/>
          <a:ln>
            <a:noFill/>
          </a:ln>
        </p:spPr>
      </p:pic>
      <p:sp>
        <p:nvSpPr>
          <p:cNvPr id="52" name="Google Shape;236;p33">
            <a:extLst>
              <a:ext uri="{FF2B5EF4-FFF2-40B4-BE49-F238E27FC236}">
                <a16:creationId xmlns:a16="http://schemas.microsoft.com/office/drawing/2014/main" id="{A1FF3934-40A3-462A-9858-363A58A6B97A}"/>
              </a:ext>
            </a:extLst>
          </p:cNvPr>
          <p:cNvSpPr txBox="1"/>
          <p:nvPr/>
        </p:nvSpPr>
        <p:spPr>
          <a:xfrm>
            <a:off x="623766" y="5954571"/>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53" name="Google Shape;236;p33">
            <a:extLst>
              <a:ext uri="{FF2B5EF4-FFF2-40B4-BE49-F238E27FC236}">
                <a16:creationId xmlns:a16="http://schemas.microsoft.com/office/drawing/2014/main" id="{9C75C578-2EC4-4B53-B2FF-C294733A3F79}"/>
              </a:ext>
            </a:extLst>
          </p:cNvPr>
          <p:cNvSpPr txBox="1"/>
          <p:nvPr/>
        </p:nvSpPr>
        <p:spPr>
          <a:xfrm>
            <a:off x="4429125" y="5959827"/>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55" name="Group 54">
            <a:extLst>
              <a:ext uri="{FF2B5EF4-FFF2-40B4-BE49-F238E27FC236}">
                <a16:creationId xmlns:a16="http://schemas.microsoft.com/office/drawing/2014/main" id="{7FC53006-E5A1-4AF4-AC10-7E8F887A17ED}"/>
              </a:ext>
            </a:extLst>
          </p:cNvPr>
          <p:cNvGrpSpPr/>
          <p:nvPr/>
        </p:nvGrpSpPr>
        <p:grpSpPr>
          <a:xfrm>
            <a:off x="1781328" y="5287137"/>
            <a:ext cx="3118288" cy="527379"/>
            <a:chOff x="5717971" y="6199496"/>
            <a:chExt cx="3468870" cy="586671"/>
          </a:xfrm>
        </p:grpSpPr>
        <p:pic>
          <p:nvPicPr>
            <p:cNvPr id="56" name="Google Shape;386;p37">
              <a:extLst>
                <a:ext uri="{FF2B5EF4-FFF2-40B4-BE49-F238E27FC236}">
                  <a16:creationId xmlns:a16="http://schemas.microsoft.com/office/drawing/2014/main" id="{7604735D-0D5F-41B0-A66E-2E2B3290CA6C}"/>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57" name="Google Shape;388;p37">
              <a:extLst>
                <a:ext uri="{FF2B5EF4-FFF2-40B4-BE49-F238E27FC236}">
                  <a16:creationId xmlns:a16="http://schemas.microsoft.com/office/drawing/2014/main" id="{0982589F-0A20-4D65-BDBB-03EF62B2E692}"/>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58" name="Google Shape;403;p37">
              <a:extLst>
                <a:ext uri="{FF2B5EF4-FFF2-40B4-BE49-F238E27FC236}">
                  <a16:creationId xmlns:a16="http://schemas.microsoft.com/office/drawing/2014/main" id="{6EC449DA-09E1-4F71-8345-EEB3FA6DF1FD}"/>
                </a:ext>
              </a:extLst>
            </p:cNvPr>
            <p:cNvPicPr preferRelativeResize="0"/>
            <p:nvPr/>
          </p:nvPicPr>
          <p:blipFill rotWithShape="1">
            <a:blip r:embed="rId17"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59" name="Google Shape;404;p37">
              <a:extLst>
                <a:ext uri="{FF2B5EF4-FFF2-40B4-BE49-F238E27FC236}">
                  <a16:creationId xmlns:a16="http://schemas.microsoft.com/office/drawing/2014/main" id="{765FC01F-AF98-4B9A-95DD-90C6D0345616}"/>
                </a:ext>
              </a:extLst>
            </p:cNvPr>
            <p:cNvPicPr preferRelativeResize="0"/>
            <p:nvPr/>
          </p:nvPicPr>
          <p:blipFill rotWithShape="1">
            <a:blip r:embed="rId18"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60" name="Google Shape;236;p33">
            <a:extLst>
              <a:ext uri="{FF2B5EF4-FFF2-40B4-BE49-F238E27FC236}">
                <a16:creationId xmlns:a16="http://schemas.microsoft.com/office/drawing/2014/main" id="{520A9AA6-C109-4772-97F2-2CD3EAE6C3E7}"/>
              </a:ext>
            </a:extLst>
          </p:cNvPr>
          <p:cNvSpPr txBox="1"/>
          <p:nvPr/>
        </p:nvSpPr>
        <p:spPr>
          <a:xfrm>
            <a:off x="2487330" y="5959827"/>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cxnSp>
        <p:nvCxnSpPr>
          <p:cNvPr id="63" name="Straight Arrow Connector 62">
            <a:extLst>
              <a:ext uri="{FF2B5EF4-FFF2-40B4-BE49-F238E27FC236}">
                <a16:creationId xmlns:a16="http://schemas.microsoft.com/office/drawing/2014/main" id="{44653A4D-0CC3-4AE2-ACDF-CD150EA5CE76}"/>
              </a:ext>
            </a:extLst>
          </p:cNvPr>
          <p:cNvCxnSpPr>
            <a:cxnSpLocks/>
          </p:cNvCxnSpPr>
          <p:nvPr/>
        </p:nvCxnSpPr>
        <p:spPr>
          <a:xfrm flipH="1">
            <a:off x="9944100" y="3956505"/>
            <a:ext cx="403119" cy="0"/>
          </a:xfrm>
          <a:prstGeom prst="straightConnector1">
            <a:avLst/>
          </a:prstGeom>
          <a:noFill/>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C091A4-7515-4A73-9050-948F218C38BA}"/>
              </a:ext>
            </a:extLst>
          </p:cNvPr>
          <p:cNvCxnSpPr>
            <a:cxnSpLocks/>
          </p:cNvCxnSpPr>
          <p:nvPr/>
        </p:nvCxnSpPr>
        <p:spPr>
          <a:xfrm flipH="1">
            <a:off x="9572626" y="3956050"/>
            <a:ext cx="371474" cy="25128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6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1698411738"/>
              </p:ext>
            </p:extLst>
          </p:nvPr>
        </p:nvGraphicFramePr>
        <p:xfrm>
          <a:off x="349936" y="4142052"/>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2.25</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2.81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3.52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2.81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a:solidFill>
                            <a:sysClr val="windowText" lastClr="000000"/>
                          </a:solidFill>
                          <a:effectLst/>
                          <a:latin typeface="+mn-lt"/>
                        </a:rPr>
                        <a:t>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10.74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6.89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5.50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200">
                          <a:solidFill>
                            <a:sysClr val="windowText" lastClr="000000"/>
                          </a:solidFill>
                          <a:effectLst/>
                          <a:latin typeface="+mn-lt"/>
                        </a:rPr>
                        <a:t>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16.78</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20.79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20.21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32.71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40.96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10.74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51.20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64.00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459214" y="2401126"/>
            <a:ext cx="4522399" cy="3815116"/>
          </a:xfrm>
          <a:prstGeom prst="rect">
            <a:avLst/>
          </a:prstGeom>
          <a:ln>
            <a:noFill/>
          </a:ln>
          <a:extLst>
            <a:ext uri="{53640926-AAD7-44D8-BBD7-CCE9431645EC}">
              <a14:shadowObscured xmlns:a14="http://schemas.microsoft.com/office/drawing/2010/main"/>
            </a:ext>
          </a:extLst>
        </p:spPr>
      </p:pic>
      <p:graphicFrame>
        <p:nvGraphicFramePr>
          <p:cNvPr id="54" name="Table 53">
            <a:extLst>
              <a:ext uri="{FF2B5EF4-FFF2-40B4-BE49-F238E27FC236}">
                <a16:creationId xmlns:a16="http://schemas.microsoft.com/office/drawing/2014/main" id="{6A4C4E1E-305B-410A-B971-B4FD2D370150}"/>
              </a:ext>
            </a:extLst>
          </p:cNvPr>
          <p:cNvGraphicFramePr>
            <a:graphicFrameLocks noGrp="1"/>
          </p:cNvGraphicFramePr>
          <p:nvPr>
            <p:extLst>
              <p:ext uri="{D42A27DB-BD31-4B8C-83A1-F6EECF244321}">
                <p14:modId xmlns:p14="http://schemas.microsoft.com/office/powerpoint/2010/main" val="3324173635"/>
              </p:ext>
            </p:extLst>
          </p:nvPr>
        </p:nvGraphicFramePr>
        <p:xfrm>
          <a:off x="5101650" y="819246"/>
          <a:ext cx="3575538" cy="889088"/>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sp>
        <p:nvSpPr>
          <p:cNvPr id="12" name="Rectangle 11">
            <a:extLst>
              <a:ext uri="{FF2B5EF4-FFF2-40B4-BE49-F238E27FC236}">
                <a16:creationId xmlns:a16="http://schemas.microsoft.com/office/drawing/2014/main" id="{E6414605-248D-4383-947C-B9A5F6B2FC46}"/>
              </a:ext>
            </a:extLst>
          </p:cNvPr>
          <p:cNvSpPr/>
          <p:nvPr/>
        </p:nvSpPr>
        <p:spPr>
          <a:xfrm>
            <a:off x="256012" y="1951382"/>
            <a:ext cx="7126300" cy="1318181"/>
          </a:xfrm>
          <a:prstGeom prst="rect">
            <a:avLst/>
          </a:prstGeom>
        </p:spPr>
        <p:txBody>
          <a:bodyPr wrap="square">
            <a:spAutoFit/>
          </a:bodyPr>
          <a:lstStyle/>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Discounted rewards Reward: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 =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a:t>
            </a:r>
            <a:r>
              <a:rPr lang="en-US" sz="1400" baseline="-25000" dirty="0">
                <a:latin typeface="Comfortaa" panose="020B0604020202020204" charset="0"/>
                <a:ea typeface="Calibri" panose="020F0502020204030204" pitchFamily="34" charset="0"/>
                <a:cs typeface="Comfortaa" panose="020B0604020202020204" charset="0"/>
              </a:rPr>
              <a:t>(</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baseline="-25000" dirty="0">
                <a:latin typeface="Comfortaa" panose="020B0604020202020204" charset="0"/>
                <a:ea typeface="Calibri" panose="020F0502020204030204" pitchFamily="34" charset="0"/>
                <a:cs typeface="Comfortaa" panose="020B0604020202020204" charset="0"/>
              </a:rPr>
              <a:t>=1)</a:t>
            </a:r>
            <a:r>
              <a:rPr lang="en-US" sz="1400" baseline="30000" dirty="0" err="1">
                <a:latin typeface="Comfortaa" panose="020B0604020202020204" charset="0"/>
                <a:ea typeface="Calibri" panose="020F0502020204030204" pitchFamily="34" charset="0"/>
                <a:cs typeface="Comfortaa" panose="020B0604020202020204" charset="0"/>
              </a:rPr>
              <a:t>T</a:t>
            </a:r>
            <a:r>
              <a:rPr lang="en-US" sz="1400" dirty="0" err="1">
                <a:latin typeface="Comfortaa" panose="020B0604020202020204" charset="0"/>
                <a:ea typeface="Calibri" panose="020F0502020204030204" pitchFamily="34" charset="0"/>
                <a:cs typeface="Comfortaa" panose="020B0604020202020204" charset="0"/>
              </a:rPr>
              <a:t>γ</a:t>
            </a:r>
            <a:r>
              <a:rPr lang="en-US" sz="1400" baseline="30000" dirty="0">
                <a:latin typeface="Comfortaa" panose="020B0604020202020204" charset="0"/>
                <a:ea typeface="Calibri" panose="020F0502020204030204" pitchFamily="34" charset="0"/>
                <a:cs typeface="Comfortaa" panose="020B0604020202020204" charset="0"/>
              </a:rPr>
              <a:t>(i-1)</a:t>
            </a:r>
            <a:r>
              <a:rPr lang="en-US" sz="1400" dirty="0">
                <a:latin typeface="Comfortaa" panose="020B0604020202020204" charset="0"/>
                <a:ea typeface="Calibri" panose="020F0502020204030204" pitchFamily="34" charset="0"/>
                <a:cs typeface="Comfortaa" panose="020B0604020202020204" charset="0"/>
              </a:rPr>
              <a:t>R</a:t>
            </a:r>
            <a:r>
              <a:rPr lang="en-US" sz="1400" baseline="-25000" dirty="0">
                <a:latin typeface="Comfortaa" panose="020B0604020202020204" charset="0"/>
                <a:ea typeface="Calibri" panose="020F0502020204030204" pitchFamily="34" charset="0"/>
                <a:cs typeface="Comfortaa" panose="020B0604020202020204" charset="0"/>
              </a:rPr>
              <a:t>i </a:t>
            </a:r>
            <a:r>
              <a:rPr lang="en-US" sz="1400" dirty="0">
                <a:latin typeface="Comfortaa" panose="020B0604020202020204" charset="0"/>
                <a:ea typeface="Calibri" panose="020F0502020204030204" pitchFamily="34" charset="0"/>
                <a:cs typeface="Comfortaa" panose="020B0604020202020204" charset="0"/>
              </a:rPr>
              <a:t>(where 0&lt;γ&lt;1, let γ=0.8)</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states  </a:t>
            </a:r>
            <a:r>
              <a:rPr lang="en-US" sz="1400" dirty="0" err="1">
                <a:latin typeface="Comfortaa" panose="020B0604020202020204" charset="0"/>
                <a:ea typeface="Calibri" panose="020F0502020204030204" pitchFamily="34" charset="0"/>
                <a:cs typeface="Comfortaa" panose="020B0604020202020204" charset="0"/>
              </a:rPr>
              <a:t>s</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{(0,0, (0,1), (0,2), …, (6,5), (6,6)}</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actions a</a:t>
            </a:r>
            <a:r>
              <a:rPr lang="en-US" sz="1400" baseline="-25000" dirty="0">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{up, down, left, right}</a:t>
            </a:r>
          </a:p>
        </p:txBody>
      </p:sp>
      <p:sp>
        <p:nvSpPr>
          <p:cNvPr id="57" name="Rectangle 56">
            <a:extLst>
              <a:ext uri="{FF2B5EF4-FFF2-40B4-BE49-F238E27FC236}">
                <a16:creationId xmlns:a16="http://schemas.microsoft.com/office/drawing/2014/main" id="{020A4331-B758-40DF-AC1E-2215CB821EC6}"/>
              </a:ext>
            </a:extLst>
          </p:cNvPr>
          <p:cNvSpPr/>
          <p:nvPr/>
        </p:nvSpPr>
        <p:spPr>
          <a:xfrm>
            <a:off x="316036" y="3660625"/>
            <a:ext cx="1720343"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Updated Q matrix </a:t>
            </a:r>
            <a:endParaRPr lang="en-US" sz="1600" dirty="0"/>
          </a:p>
        </p:txBody>
      </p:sp>
      <p:sp>
        <p:nvSpPr>
          <p:cNvPr id="58" name="TextBox 57">
            <a:extLst>
              <a:ext uri="{FF2B5EF4-FFF2-40B4-BE49-F238E27FC236}">
                <a16:creationId xmlns:a16="http://schemas.microsoft.com/office/drawing/2014/main" id="{A9A1A993-8809-4074-A67D-33CF48C20C6F}"/>
              </a:ext>
            </a:extLst>
          </p:cNvPr>
          <p:cNvSpPr txBox="1"/>
          <p:nvPr/>
        </p:nvSpPr>
        <p:spPr>
          <a:xfrm>
            <a:off x="287323" y="915972"/>
            <a:ext cx="3991062" cy="416011"/>
          </a:xfrm>
          <a:prstGeom prst="rect">
            <a:avLst/>
          </a:prstGeom>
          <a:noFill/>
        </p:spPr>
        <p:txBody>
          <a:bodyPr wrap="square">
            <a:spAutoFit/>
          </a:bodyPr>
          <a:lstStyle/>
          <a:p>
            <a:pPr marL="171450" marR="0" lvl="0" indent="-171450">
              <a:lnSpc>
                <a:spcPct val="150000"/>
              </a:lnSpc>
              <a:spcBef>
                <a:spcPts val="120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Initialize </a:t>
            </a:r>
            <a:r>
              <a:rPr lang="en-US" sz="1600" b="1" dirty="0">
                <a:latin typeface="Comfortaa" panose="020B0604020202020204" charset="0"/>
                <a:ea typeface="Calibri" panose="020F0502020204030204" pitchFamily="34" charset="0"/>
                <a:cs typeface="Comfortaa" panose="020B0604020202020204" charset="0"/>
              </a:rPr>
              <a:t>Q matrix </a:t>
            </a:r>
            <a:r>
              <a:rPr lang="en-US" sz="1600" dirty="0">
                <a:latin typeface="Comfortaa" panose="020B0604020202020204" charset="0"/>
                <a:ea typeface="Calibri" panose="020F0502020204030204" pitchFamily="34" charset="0"/>
                <a:cs typeface="Comfortaa" panose="020B0604020202020204" charset="0"/>
              </a:rPr>
              <a:t>with elements set at 0</a:t>
            </a:r>
          </a:p>
        </p:txBody>
      </p:sp>
      <p:sp>
        <p:nvSpPr>
          <p:cNvPr id="2" name="Title 2">
            <a:extLst>
              <a:ext uri="{FF2B5EF4-FFF2-40B4-BE49-F238E27FC236}">
                <a16:creationId xmlns:a16="http://schemas.microsoft.com/office/drawing/2014/main" id="{8DD12DB5-98AF-472C-88D8-9D559C974A0A}"/>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Illustration of RL</a:t>
            </a:r>
          </a:p>
        </p:txBody>
      </p:sp>
    </p:spTree>
    <p:extLst>
      <p:ext uri="{BB962C8B-B14F-4D97-AF65-F5344CB8AC3E}">
        <p14:creationId xmlns:p14="http://schemas.microsoft.com/office/powerpoint/2010/main" val="394326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3"/>
          <p:cNvPicPr preferRelativeResize="0"/>
          <p:nvPr/>
        </p:nvPicPr>
        <p:blipFill rotWithShape="1">
          <a:blip r:embed="rId3">
            <a:alphaModFix/>
          </a:blip>
          <a:srcRect l="12946" r="12990" b="4561"/>
          <a:stretch/>
        </p:blipFill>
        <p:spPr>
          <a:xfrm>
            <a:off x="317217" y="2973879"/>
            <a:ext cx="4873797" cy="3529720"/>
          </a:xfrm>
          <a:prstGeom prst="rect">
            <a:avLst/>
          </a:prstGeom>
          <a:noFill/>
          <a:ln>
            <a:noFill/>
          </a:ln>
        </p:spPr>
      </p:pic>
      <p:grpSp>
        <p:nvGrpSpPr>
          <p:cNvPr id="180" name="Google Shape;180;p33"/>
          <p:cNvGrpSpPr/>
          <p:nvPr/>
        </p:nvGrpSpPr>
        <p:grpSpPr>
          <a:xfrm>
            <a:off x="418816" y="933208"/>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203" name="Google Shape;203;p33"/>
          <p:cNvSpPr txBox="1"/>
          <p:nvPr/>
        </p:nvSpPr>
        <p:spPr>
          <a:xfrm>
            <a:off x="6244604" y="6061170"/>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159648" y="6206226"/>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4">
            <a:alphaModFix/>
          </a:blip>
          <a:srcRect t="16597"/>
          <a:stretch/>
        </p:blipFill>
        <p:spPr>
          <a:xfrm>
            <a:off x="5652219" y="849419"/>
            <a:ext cx="2715833" cy="1130956"/>
          </a:xfrm>
          <a:prstGeom prst="rect">
            <a:avLst/>
          </a:prstGeom>
          <a:noFill/>
          <a:ln>
            <a:noFill/>
          </a:ln>
        </p:spPr>
      </p:pic>
      <p:pic>
        <p:nvPicPr>
          <p:cNvPr id="213" name="Google Shape;213;p33"/>
          <p:cNvPicPr preferRelativeResize="0"/>
          <p:nvPr/>
        </p:nvPicPr>
        <p:blipFill rotWithShape="1">
          <a:blip r:embed="rId5">
            <a:alphaModFix/>
          </a:blip>
          <a:srcRect t="22408"/>
          <a:stretch/>
        </p:blipFill>
        <p:spPr>
          <a:xfrm>
            <a:off x="5652219" y="2843081"/>
            <a:ext cx="2715833" cy="1052132"/>
          </a:xfrm>
          <a:prstGeom prst="rect">
            <a:avLst/>
          </a:prstGeom>
          <a:noFill/>
          <a:ln>
            <a:noFill/>
          </a:ln>
        </p:spPr>
      </p:pic>
      <p:pic>
        <p:nvPicPr>
          <p:cNvPr id="214" name="Google Shape;214;p33"/>
          <p:cNvPicPr preferRelativeResize="0"/>
          <p:nvPr/>
        </p:nvPicPr>
        <p:blipFill rotWithShape="1">
          <a:blip r:embed="rId6">
            <a:alphaModFix/>
          </a:blip>
          <a:srcRect t="16597"/>
          <a:stretch/>
        </p:blipFill>
        <p:spPr>
          <a:xfrm>
            <a:off x="5652219" y="4909662"/>
            <a:ext cx="2715833" cy="1130956"/>
          </a:xfrm>
          <a:prstGeom prst="rect">
            <a:avLst/>
          </a:prstGeom>
          <a:noFill/>
          <a:ln>
            <a:noFill/>
          </a:ln>
        </p:spPr>
      </p:pic>
      <p:sp>
        <p:nvSpPr>
          <p:cNvPr id="215" name="Google Shape;215;p33"/>
          <p:cNvSpPr/>
          <p:nvPr/>
        </p:nvSpPr>
        <p:spPr>
          <a:xfrm>
            <a:off x="336267" y="469900"/>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436163" y="3199547"/>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7">
            <a:alphaModFix/>
          </a:blip>
          <a:srcRect/>
          <a:stretch/>
        </p:blipFill>
        <p:spPr>
          <a:xfrm>
            <a:off x="9401147" y="208717"/>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8">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9">
            <a:alphaModFix/>
          </a:blip>
          <a:srcRect/>
          <a:stretch/>
        </p:blipFill>
        <p:spPr>
          <a:xfrm>
            <a:off x="9313189" y="4544988"/>
            <a:ext cx="2770612" cy="2104297"/>
          </a:xfrm>
          <a:prstGeom prst="rect">
            <a:avLst/>
          </a:prstGeom>
          <a:noFill/>
          <a:ln>
            <a:noFill/>
          </a:ln>
        </p:spPr>
      </p:pic>
      <p:sp>
        <p:nvSpPr>
          <p:cNvPr id="220" name="Google Shape;220;p33"/>
          <p:cNvSpPr txBox="1"/>
          <p:nvPr/>
        </p:nvSpPr>
        <p:spPr>
          <a:xfrm>
            <a:off x="401883" y="2323467"/>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grpSp>
        <p:nvGrpSpPr>
          <p:cNvPr id="7" name="Group 6">
            <a:extLst>
              <a:ext uri="{FF2B5EF4-FFF2-40B4-BE49-F238E27FC236}">
                <a16:creationId xmlns:a16="http://schemas.microsoft.com/office/drawing/2014/main" id="{01313665-AFC6-4F61-9606-2149ADC6877A}"/>
              </a:ext>
            </a:extLst>
          </p:cNvPr>
          <p:cNvGrpSpPr/>
          <p:nvPr/>
        </p:nvGrpSpPr>
        <p:grpSpPr>
          <a:xfrm>
            <a:off x="6087495" y="3838700"/>
            <a:ext cx="1460800" cy="802370"/>
            <a:chOff x="5273763" y="3679309"/>
            <a:chExt cx="1460800" cy="802370"/>
          </a:xfrm>
        </p:grpSpPr>
        <p:sp>
          <p:nvSpPr>
            <p:cNvPr id="198" name="Google Shape;198;p33"/>
            <p:cNvSpPr txBox="1"/>
            <p:nvPr/>
          </p:nvSpPr>
          <p:spPr>
            <a:xfrm>
              <a:off x="5409380" y="3880879"/>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5344358" y="4025861"/>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1" name="Google Shape;221;p33"/>
            <p:cNvSpPr txBox="1"/>
            <p:nvPr/>
          </p:nvSpPr>
          <p:spPr>
            <a:xfrm>
              <a:off x="5273763" y="3679309"/>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grpSp>
      <p:sp>
        <p:nvSpPr>
          <p:cNvPr id="222" name="Google Shape;222;p33"/>
          <p:cNvSpPr txBox="1"/>
          <p:nvPr/>
        </p:nvSpPr>
        <p:spPr>
          <a:xfrm>
            <a:off x="6114548" y="5882943"/>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grpSp>
        <p:nvGrpSpPr>
          <p:cNvPr id="6" name="Group 5">
            <a:extLst>
              <a:ext uri="{FF2B5EF4-FFF2-40B4-BE49-F238E27FC236}">
                <a16:creationId xmlns:a16="http://schemas.microsoft.com/office/drawing/2014/main" id="{FD9B78D3-CD1A-4437-8484-F69FD213D534}"/>
              </a:ext>
            </a:extLst>
          </p:cNvPr>
          <p:cNvGrpSpPr/>
          <p:nvPr/>
        </p:nvGrpSpPr>
        <p:grpSpPr>
          <a:xfrm>
            <a:off x="6070346" y="1818091"/>
            <a:ext cx="1264853" cy="782904"/>
            <a:chOff x="5256614" y="1558032"/>
            <a:chExt cx="1264853" cy="782904"/>
          </a:xfrm>
        </p:grpSpPr>
        <p:sp>
          <p:nvSpPr>
            <p:cNvPr id="207" name="Google Shape;207;p33"/>
            <p:cNvSpPr txBox="1"/>
            <p:nvPr/>
          </p:nvSpPr>
          <p:spPr>
            <a:xfrm>
              <a:off x="5413067" y="1740136"/>
              <a:ext cx="1108400" cy="600800"/>
            </a:xfrm>
            <a:prstGeom prst="rect">
              <a:avLst/>
            </a:prstGeom>
            <a:noFill/>
            <a:ln>
              <a:noFill/>
            </a:ln>
          </p:spPr>
          <p:txBody>
            <a:bodyPr spcFirstLastPara="1" wrap="square" lIns="121900" tIns="121900" rIns="121900" bIns="121900" anchor="t" anchorCtr="0">
              <a:noAutofit/>
            </a:bodyPr>
            <a:lstStyle/>
            <a:p>
              <a:r>
                <a:rPr lang="en" sz="933" dirty="0">
                  <a:solidFill>
                    <a:schemeClr val="dk1"/>
                  </a:solidFill>
                  <a:latin typeface="Calibri"/>
                  <a:ea typeface="Calibri"/>
                  <a:cs typeface="Calibri"/>
                  <a:sym typeface="Calibri"/>
                </a:rPr>
                <a:t>layout-score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orientation-score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adjacency-score</a:t>
              </a:r>
              <a:endParaRPr sz="933" dirty="0">
                <a:solidFill>
                  <a:schemeClr val="dk1"/>
                </a:solidFill>
                <a:latin typeface="Calibri"/>
                <a:ea typeface="Calibri"/>
                <a:cs typeface="Calibri"/>
                <a:sym typeface="Calibri"/>
              </a:endParaRPr>
            </a:p>
            <a:p>
              <a:endParaRPr sz="933" dirty="0">
                <a:solidFill>
                  <a:schemeClr val="dk1"/>
                </a:solidFill>
                <a:latin typeface="Calibri"/>
                <a:ea typeface="Calibri"/>
                <a:cs typeface="Calibri"/>
                <a:sym typeface="Calibri"/>
              </a:endParaRPr>
            </a:p>
          </p:txBody>
        </p:sp>
        <p:grpSp>
          <p:nvGrpSpPr>
            <p:cNvPr id="208" name="Google Shape;208;p33"/>
            <p:cNvGrpSpPr/>
            <p:nvPr/>
          </p:nvGrpSpPr>
          <p:grpSpPr>
            <a:xfrm>
              <a:off x="5356365" y="1880975"/>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3" name="Google Shape;223;p33"/>
            <p:cNvSpPr txBox="1"/>
            <p:nvPr/>
          </p:nvSpPr>
          <p:spPr>
            <a:xfrm>
              <a:off x="5256614" y="1558032"/>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grpSp>
      <p:sp>
        <p:nvSpPr>
          <p:cNvPr id="2" name="Rectangle 1">
            <a:extLst>
              <a:ext uri="{FF2B5EF4-FFF2-40B4-BE49-F238E27FC236}">
                <a16:creationId xmlns:a16="http://schemas.microsoft.com/office/drawing/2014/main" id="{F8F203D1-95E2-4319-AFD3-4D614D1481D2}"/>
              </a:ext>
            </a:extLst>
          </p:cNvPr>
          <p:cNvSpPr/>
          <p:nvPr/>
        </p:nvSpPr>
        <p:spPr>
          <a:xfrm>
            <a:off x="4403863" y="2799522"/>
            <a:ext cx="884583" cy="288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a:extLst>
              <a:ext uri="{FF2B5EF4-FFF2-40B4-BE49-F238E27FC236}">
                <a16:creationId xmlns:a16="http://schemas.microsoft.com/office/drawing/2014/main" id="{43001AE3-8B8C-40C8-9EFF-5D659EDB7CC1}"/>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Problem Formulation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2160844157"/>
              </p:ext>
            </p:extLst>
          </p:nvPr>
        </p:nvGraphicFramePr>
        <p:xfrm>
          <a:off x="8166442" y="785123"/>
          <a:ext cx="3461743"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42225">
                  <a:extLst>
                    <a:ext uri="{9D8B030D-6E8A-4147-A177-3AD203B41FA5}">
                      <a16:colId xmlns:a16="http://schemas.microsoft.com/office/drawing/2014/main" val="2100700202"/>
                    </a:ext>
                  </a:extLst>
                </a:gridCol>
                <a:gridCol w="304179">
                  <a:extLst>
                    <a:ext uri="{9D8B030D-6E8A-4147-A177-3AD203B41FA5}">
                      <a16:colId xmlns:a16="http://schemas.microsoft.com/office/drawing/2014/main" val="2476864632"/>
                    </a:ext>
                  </a:extLst>
                </a:gridCol>
                <a:gridCol w="304179">
                  <a:extLst>
                    <a:ext uri="{9D8B030D-6E8A-4147-A177-3AD203B41FA5}">
                      <a16:colId xmlns:a16="http://schemas.microsoft.com/office/drawing/2014/main" val="3405037540"/>
                    </a:ext>
                  </a:extLst>
                </a:gridCol>
                <a:gridCol w="302703">
                  <a:extLst>
                    <a:ext uri="{9D8B030D-6E8A-4147-A177-3AD203B41FA5}">
                      <a16:colId xmlns:a16="http://schemas.microsoft.com/office/drawing/2014/main" val="3134854404"/>
                    </a:ext>
                  </a:extLst>
                </a:gridCol>
                <a:gridCol w="329989">
                  <a:extLst>
                    <a:ext uri="{9D8B030D-6E8A-4147-A177-3AD203B41FA5}">
                      <a16:colId xmlns:a16="http://schemas.microsoft.com/office/drawing/2014/main" val="593844981"/>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F0</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F2</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F4</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F0</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F1</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F2</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F4</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6497274" y="1795244"/>
            <a:ext cx="1122423"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Constraints</a:t>
            </a:r>
          </a:p>
        </p:txBody>
      </p:sp>
      <p:grpSp>
        <p:nvGrpSpPr>
          <p:cNvPr id="6" name="Group 5">
            <a:extLst>
              <a:ext uri="{FF2B5EF4-FFF2-40B4-BE49-F238E27FC236}">
                <a16:creationId xmlns:a16="http://schemas.microsoft.com/office/drawing/2014/main" id="{C565D03C-13A7-49D3-A60D-52FB06D1603D}"/>
              </a:ext>
            </a:extLst>
          </p:cNvPr>
          <p:cNvGrpSpPr/>
          <p:nvPr/>
        </p:nvGrpSpPr>
        <p:grpSpPr>
          <a:xfrm>
            <a:off x="316151" y="1065927"/>
            <a:ext cx="4266433" cy="1280971"/>
            <a:chOff x="1512447" y="565246"/>
            <a:chExt cx="4266433" cy="1280971"/>
          </a:xfrm>
        </p:grpSpPr>
        <p:pic>
          <p:nvPicPr>
            <p:cNvPr id="22" name="Picture 21" descr="A screenshot of a cell phone&#10;&#10;Description automatically generated">
              <a:extLst>
                <a:ext uri="{FF2B5EF4-FFF2-40B4-BE49-F238E27FC236}">
                  <a16:creationId xmlns:a16="http://schemas.microsoft.com/office/drawing/2014/main" id="{4A745A8C-608F-4C89-B790-6BFD6F5C750B}"/>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1512447" y="584117"/>
              <a:ext cx="766292" cy="697564"/>
            </a:xfrm>
            <a:prstGeom prst="rect">
              <a:avLst/>
            </a:prstGeom>
            <a:noFill/>
            <a:ln>
              <a:noFill/>
            </a:ln>
            <a:extLst>
              <a:ext uri="{53640926-AAD7-44D8-BBD7-CCE9431645EC}">
                <a14:shadowObscured xmlns:a14="http://schemas.microsoft.com/office/drawing/2010/main"/>
              </a:ext>
            </a:extLst>
          </p:spPr>
        </p:pic>
        <p:pic>
          <p:nvPicPr>
            <p:cNvPr id="23" name="Picture 22" descr="A screenshot of a cell phone&#10;&#10;Description automatically generated">
              <a:extLst>
                <a:ext uri="{FF2B5EF4-FFF2-40B4-BE49-F238E27FC236}">
                  <a16:creationId xmlns:a16="http://schemas.microsoft.com/office/drawing/2014/main" id="{43F8B15F-E696-4182-A1F1-C18FFC4172E3}"/>
                </a:ext>
              </a:extLst>
            </p:cNvPr>
            <p:cNvPicPr/>
            <p:nvPr/>
          </p:nvPicPr>
          <p:blipFill rotWithShape="1">
            <a:blip r:embed="rId4">
              <a:extLst>
                <a:ext uri="{28A0092B-C50C-407E-A947-70E740481C1C}">
                  <a14:useLocalDpi xmlns:a14="http://schemas.microsoft.com/office/drawing/2010/main"/>
                </a:ext>
              </a:extLst>
            </a:blip>
            <a:srcRect/>
            <a:stretch/>
          </p:blipFill>
          <p:spPr bwMode="auto">
            <a:xfrm>
              <a:off x="2276298" y="565246"/>
              <a:ext cx="895334" cy="863041"/>
            </a:xfrm>
            <a:prstGeom prst="rect">
              <a:avLst/>
            </a:prstGeom>
            <a:noFill/>
            <a:ln>
              <a:noFill/>
            </a:ln>
            <a:extLst>
              <a:ext uri="{53640926-AAD7-44D8-BBD7-CCE9431645EC}">
                <a14:shadowObscured xmlns:a14="http://schemas.microsoft.com/office/drawing/2010/main"/>
              </a:ext>
            </a:extLst>
          </p:spPr>
        </p:pic>
        <p:pic>
          <p:nvPicPr>
            <p:cNvPr id="24" name="Picture 23" descr="A screenshot of a cell phone&#10;&#10;Description automatically generated">
              <a:extLst>
                <a:ext uri="{FF2B5EF4-FFF2-40B4-BE49-F238E27FC236}">
                  <a16:creationId xmlns:a16="http://schemas.microsoft.com/office/drawing/2014/main" id="{D9CFF2DF-F9DA-4586-A883-BA5B6B11154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3171632" y="577199"/>
              <a:ext cx="1358101" cy="1134186"/>
            </a:xfrm>
            <a:prstGeom prst="rect">
              <a:avLst/>
            </a:prstGeom>
            <a:noFill/>
            <a:ln>
              <a:noFill/>
            </a:ln>
            <a:extLst>
              <a:ext uri="{53640926-AAD7-44D8-BBD7-CCE9431645EC}">
                <a14:shadowObscured xmlns:a14="http://schemas.microsoft.com/office/drawing/2010/main"/>
              </a:ext>
            </a:extLst>
          </p:spPr>
        </p:pic>
        <p:pic>
          <p:nvPicPr>
            <p:cNvPr id="25" name="Picture 24" descr="A screenshot of a cell phone&#10;&#10;Description automatically generated">
              <a:extLst>
                <a:ext uri="{FF2B5EF4-FFF2-40B4-BE49-F238E27FC236}">
                  <a16:creationId xmlns:a16="http://schemas.microsoft.com/office/drawing/2014/main" id="{2FAC6965-1183-48C6-9820-813CFB3E9213}"/>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4529733" y="626058"/>
              <a:ext cx="1249147" cy="1220159"/>
            </a:xfrm>
            <a:prstGeom prst="rect">
              <a:avLst/>
            </a:prstGeom>
            <a:noFill/>
            <a:ln>
              <a:noFill/>
            </a:ln>
            <a:extLst>
              <a:ext uri="{53640926-AAD7-44D8-BBD7-CCE9431645EC}">
                <a14:shadowObscured xmlns:a14="http://schemas.microsoft.com/office/drawing/2010/main"/>
              </a:ext>
            </a:extLst>
          </p:spPr>
        </p:pic>
      </p:grpSp>
      <p:sp>
        <p:nvSpPr>
          <p:cNvPr id="26" name="Rectangle 25">
            <a:extLst>
              <a:ext uri="{FF2B5EF4-FFF2-40B4-BE49-F238E27FC236}">
                <a16:creationId xmlns:a16="http://schemas.microsoft.com/office/drawing/2014/main" id="{B36D0A3D-2068-40BF-A27D-ADCA98DAE019}"/>
              </a:ext>
            </a:extLst>
          </p:cNvPr>
          <p:cNvSpPr/>
          <p:nvPr/>
        </p:nvSpPr>
        <p:spPr>
          <a:xfrm>
            <a:off x="384140" y="721453"/>
            <a:ext cx="4666662"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Generating the boundaries directly from requirements </a:t>
            </a:r>
          </a:p>
        </p:txBody>
      </p:sp>
      <p:pic>
        <p:nvPicPr>
          <p:cNvPr id="28" name="Picture 27" descr="A screenshot of a cell phone&#10;&#10;Description automatically generated">
            <a:extLst>
              <a:ext uri="{FF2B5EF4-FFF2-40B4-BE49-F238E27FC236}">
                <a16:creationId xmlns:a16="http://schemas.microsoft.com/office/drawing/2014/main" id="{3C2BCBE9-68A7-4FB9-B228-72299F259CAF}"/>
              </a:ext>
            </a:extLst>
          </p:cNvPr>
          <p:cNvPicPr/>
          <p:nvPr/>
        </p:nvPicPr>
        <p:blipFill rotWithShape="1">
          <a:blip r:embed="rId7" cstate="hqprint">
            <a:extLst>
              <a:ext uri="{28A0092B-C50C-407E-A947-70E740481C1C}">
                <a14:useLocalDpi xmlns:a14="http://schemas.microsoft.com/office/drawing/2010/main"/>
              </a:ext>
            </a:extLst>
          </a:blip>
          <a:srcRect r="32582"/>
          <a:stretch/>
        </p:blipFill>
        <p:spPr bwMode="auto">
          <a:xfrm>
            <a:off x="7751646" y="967638"/>
            <a:ext cx="394483" cy="1143787"/>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70F0637B-DAA9-1E47-9357-B021AB15E034}"/>
              </a:ext>
            </a:extLst>
          </p:cNvPr>
          <p:cNvSpPr/>
          <p:nvPr/>
        </p:nvSpPr>
        <p:spPr>
          <a:xfrm>
            <a:off x="1345757" y="5228113"/>
            <a:ext cx="1475533" cy="338554"/>
          </a:xfrm>
          <a:prstGeom prst="rect">
            <a:avLst/>
          </a:prstGeom>
          <a:solidFill>
            <a:schemeClr val="bg1"/>
          </a:solidFill>
        </p:spPr>
        <p:txBody>
          <a:bodyPr wrap="square">
            <a:spAutoFit/>
          </a:bodyPr>
          <a:lstStyle/>
          <a:p>
            <a:pPr lvl="0"/>
            <a:r>
              <a:rPr lang="en-US" sz="1600" dirty="0">
                <a:latin typeface="Times New Roman" panose="02020603050405020304" pitchFamily="18" charset="0"/>
                <a:cs typeface="Times New Roman" panose="02020603050405020304" pitchFamily="18" charset="0"/>
              </a:rPr>
              <a:t>Backtracking</a:t>
            </a:r>
          </a:p>
        </p:txBody>
      </p:sp>
      <p:pic>
        <p:nvPicPr>
          <p:cNvPr id="7" name="Picture 6" descr="A screenshot of a cell phone&#10;&#10;Description automatically generated">
            <a:extLst>
              <a:ext uri="{FF2B5EF4-FFF2-40B4-BE49-F238E27FC236}">
                <a16:creationId xmlns:a16="http://schemas.microsoft.com/office/drawing/2014/main" id="{685B9D21-D803-8F41-9DF5-3EAD2B00B215}"/>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238738" y="2415491"/>
            <a:ext cx="6410625" cy="4221595"/>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0F927A2-41C9-9246-BF12-674B27751FEB}"/>
              </a:ext>
            </a:extLst>
          </p:cNvPr>
          <p:cNvSpPr/>
          <p:nvPr/>
        </p:nvSpPr>
        <p:spPr>
          <a:xfrm>
            <a:off x="1343703" y="2960525"/>
            <a:ext cx="1608133" cy="338554"/>
          </a:xfrm>
          <a:prstGeom prst="rect">
            <a:avLst/>
          </a:prstGeom>
        </p:spPr>
        <p:txBody>
          <a:bodyPr wrap="none">
            <a:spAutoFit/>
          </a:bodyPr>
          <a:lstStyle/>
          <a:p>
            <a:pPr lvl="0"/>
            <a:r>
              <a:rPr lang="en-US" sz="1600" dirty="0" err="1">
                <a:latin typeface="Times New Roman" panose="02020603050405020304" pitchFamily="18" charset="0"/>
                <a:cs typeface="Times New Roman" panose="02020603050405020304" pitchFamily="18" charset="0"/>
              </a:rPr>
              <a:t>McMC</a:t>
            </a:r>
            <a:r>
              <a:rPr lang="en-US" sz="1600" dirty="0">
                <a:latin typeface="Times New Roman" panose="02020603050405020304" pitchFamily="18"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1345760" y="3866639"/>
            <a:ext cx="1562099"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Representation</a:t>
            </a:r>
          </a:p>
        </p:txBody>
      </p:sp>
      <p:sp>
        <p:nvSpPr>
          <p:cNvPr id="9" name="Arrow: Right 8">
            <a:extLst>
              <a:ext uri="{FF2B5EF4-FFF2-40B4-BE49-F238E27FC236}">
                <a16:creationId xmlns:a16="http://schemas.microsoft.com/office/drawing/2014/main" id="{144D8153-B3D8-4C97-8A35-1D0AA9BAB9BA}"/>
              </a:ext>
            </a:extLst>
          </p:cNvPr>
          <p:cNvSpPr/>
          <p:nvPr/>
        </p:nvSpPr>
        <p:spPr>
          <a:xfrm>
            <a:off x="3210222" y="3071831"/>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2683F33-A04C-49C5-8DCD-589023A33881}"/>
              </a:ext>
            </a:extLst>
          </p:cNvPr>
          <p:cNvSpPr/>
          <p:nvPr/>
        </p:nvSpPr>
        <p:spPr>
          <a:xfrm>
            <a:off x="3210222" y="3965423"/>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3DCD42C-2F55-419F-96ED-1279048450F4}"/>
              </a:ext>
            </a:extLst>
          </p:cNvPr>
          <p:cNvSpPr/>
          <p:nvPr/>
        </p:nvSpPr>
        <p:spPr>
          <a:xfrm>
            <a:off x="3210222" y="5293126"/>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ECE42D76-A496-492D-8196-58D65E6F31BF}"/>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1</a:t>
            </a:r>
          </a:p>
        </p:txBody>
      </p:sp>
    </p:spTree>
    <p:extLst>
      <p:ext uri="{BB962C8B-B14F-4D97-AF65-F5344CB8AC3E}">
        <p14:creationId xmlns:p14="http://schemas.microsoft.com/office/powerpoint/2010/main" val="257478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0" name="Group 9">
            <a:extLst>
              <a:ext uri="{FF2B5EF4-FFF2-40B4-BE49-F238E27FC236}">
                <a16:creationId xmlns:a16="http://schemas.microsoft.com/office/drawing/2014/main" id="{50A54107-7649-467A-9B3E-799FCFE02B30}"/>
              </a:ext>
            </a:extLst>
          </p:cNvPr>
          <p:cNvGrpSpPr/>
          <p:nvPr/>
        </p:nvGrpSpPr>
        <p:grpSpPr>
          <a:xfrm>
            <a:off x="334537" y="1206789"/>
            <a:ext cx="11484344" cy="5295897"/>
            <a:chOff x="210712" y="1064176"/>
            <a:chExt cx="11484344" cy="5295897"/>
          </a:xfrm>
        </p:grpSpPr>
        <p:pic>
          <p:nvPicPr>
            <p:cNvPr id="8" name="Picture 7">
              <a:extLst>
                <a:ext uri="{FF2B5EF4-FFF2-40B4-BE49-F238E27FC236}">
                  <a16:creationId xmlns:a16="http://schemas.microsoft.com/office/drawing/2014/main" id="{989D8947-725D-40AC-9287-FEC6285973CA}"/>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3289191"/>
              <a:ext cx="2223725" cy="62561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521DD1-A2AB-4B9F-9249-4500F0AA3DCC}"/>
                    </a:ext>
                  </a:extLst>
                </p:cNvPr>
                <p:cNvSpPr/>
                <p:nvPr/>
              </p:nvSpPr>
              <p:spPr>
                <a:xfrm>
                  <a:off x="7344380" y="1708174"/>
                  <a:ext cx="2420324" cy="1023165"/>
                </a:xfrm>
                <a:prstGeom prst="rect">
                  <a:avLst/>
                </a:prstGeom>
              </p:spPr>
              <p:txBody>
                <a:bodyPr wrap="square">
                  <a:spAutoFit/>
                </a:bodyPr>
                <a:lstStyle/>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vectors v: v</a:t>
                  </a:r>
                  <a14:m>
                    <m:oMath xmlns:m="http://schemas.openxmlformats.org/officeDocument/2006/math">
                      <m:r>
                        <a:rPr lang="en-US" sz="1400" i="1">
                          <a:latin typeface="Cambria Math" panose="02040503050406030204" pitchFamily="18" charset="0"/>
                          <a:ea typeface="Calibri" panose="020F0502020204030204" pitchFamily="34" charset="0"/>
                          <a:cs typeface="Times New Roman" panose="02020603050405020304" pitchFamily="18" charset="0"/>
                        </a:rPr>
                        <m:t>∈</m:t>
                      </m:r>
                    </m:oMath>
                  </a14:m>
                  <a:r>
                    <a:rPr lang="en-US" sz="1400" dirty="0">
                      <a:latin typeface="Times New Roman" panose="02020603050405020304" pitchFamily="18" charset="0"/>
                      <a:ea typeface="Calibri" panose="020F0502020204030204" pitchFamily="34" charset="0"/>
                      <a:cs typeface="Times New Roman" panose="02020603050405020304" pitchFamily="18" charset="0"/>
                    </a:rPr>
                    <a:t>{0, 1}, where,</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0:transverse, </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1:longitudinal subdivision</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07521DD1-A2AB-4B9F-9249-4500F0AA3DCC}"/>
                    </a:ext>
                  </a:extLst>
                </p:cNvPr>
                <p:cNvSpPr>
                  <a:spLocks noRot="1" noChangeAspect="1" noMove="1" noResize="1" noEditPoints="1" noAdjustHandles="1" noChangeArrowheads="1" noChangeShapeType="1" noTextEdit="1"/>
                </p:cNvSpPr>
                <p:nvPr/>
              </p:nvSpPr>
              <p:spPr>
                <a:xfrm>
                  <a:off x="7344380" y="1708174"/>
                  <a:ext cx="2420324" cy="1023165"/>
                </a:xfrm>
                <a:prstGeom prst="rect">
                  <a:avLst/>
                </a:prstGeom>
                <a:blipFill>
                  <a:blip r:embed="rId4"/>
                  <a:stretch>
                    <a:fillRect l="-756" b="-53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3E280C9-25E0-4426-934F-4AFA3351B790}"/>
                </a:ext>
              </a:extLst>
            </p:cNvPr>
            <p:cNvPicPr/>
            <p:nvPr/>
          </p:nvPicPr>
          <p:blipFill rotWithShape="1">
            <a:blip r:embed="rId5" cstate="hqprint">
              <a:extLst>
                <a:ext uri="{28A0092B-C50C-407E-A947-70E740481C1C}">
                  <a14:useLocalDpi xmlns:a14="http://schemas.microsoft.com/office/drawing/2010/main"/>
                </a:ext>
              </a:extLst>
            </a:blip>
            <a:srcRect/>
            <a:stretch/>
          </p:blipFill>
          <p:spPr bwMode="auto">
            <a:xfrm>
              <a:off x="7344923" y="3868125"/>
              <a:ext cx="2420324" cy="247426"/>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7FC052EB-FDEC-4253-A1FD-A6835C3FEBA5}"/>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5207869"/>
              <a:ext cx="2223725" cy="62561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ADF0056F-2DA7-43D0-BBC2-C8B325906787}"/>
                </a:ext>
              </a:extLst>
            </p:cNvPr>
            <p:cNvPicPr/>
            <p:nvPr/>
          </p:nvPicPr>
          <p:blipFill rotWithShape="1">
            <a:blip r:embed="rId6" cstate="hqprint">
              <a:extLst>
                <a:ext uri="{28A0092B-C50C-407E-A947-70E740481C1C}">
                  <a14:useLocalDpi xmlns:a14="http://schemas.microsoft.com/office/drawing/2010/main"/>
                </a:ext>
              </a:extLst>
            </a:blip>
            <a:srcRect/>
            <a:stretch/>
          </p:blipFill>
          <p:spPr bwMode="auto">
            <a:xfrm>
              <a:off x="7344923" y="5850100"/>
              <a:ext cx="2420324" cy="247426"/>
            </a:xfrm>
            <a:prstGeom prst="rect">
              <a:avLst/>
            </a:prstGeom>
            <a:ln>
              <a:noFill/>
            </a:ln>
            <a:extLst>
              <a:ext uri="{53640926-AAD7-44D8-BBD7-CCE9431645EC}">
                <a14:shadowObscured xmlns:a14="http://schemas.microsoft.com/office/drawing/2010/main"/>
              </a:ext>
            </a:extLst>
          </p:spPr>
        </p:pic>
        <p:sp>
          <p:nvSpPr>
            <p:cNvPr id="101" name="Rectangle 100">
              <a:extLst>
                <a:ext uri="{FF2B5EF4-FFF2-40B4-BE49-F238E27FC236}">
                  <a16:creationId xmlns:a16="http://schemas.microsoft.com/office/drawing/2014/main" id="{55442B72-7326-48FC-9DFF-88F652E81567}"/>
                </a:ext>
              </a:extLst>
            </p:cNvPr>
            <p:cNvSpPr/>
            <p:nvPr/>
          </p:nvSpPr>
          <p:spPr>
            <a:xfrm>
              <a:off x="7506848" y="1111363"/>
              <a:ext cx="1682897"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Controlling Vectors</a:t>
              </a:r>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EA207FB-8564-4E68-8004-DCA84DDCA6DB}"/>
                </a:ext>
              </a:extLst>
            </p:cNvPr>
            <p:cNvSpPr/>
            <p:nvPr/>
          </p:nvSpPr>
          <p:spPr>
            <a:xfrm>
              <a:off x="2583087" y="1110938"/>
              <a:ext cx="2154692"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rPr>
                <a:t>Requirements - partitions</a:t>
              </a:r>
              <a:endParaRPr lang="en-US" sz="1400" b="1" dirty="0"/>
            </a:p>
          </p:txBody>
        </p:sp>
        <p:sp>
          <p:nvSpPr>
            <p:cNvPr id="4" name="Rectangle 3">
              <a:extLst>
                <a:ext uri="{FF2B5EF4-FFF2-40B4-BE49-F238E27FC236}">
                  <a16:creationId xmlns:a16="http://schemas.microsoft.com/office/drawing/2014/main" id="{E45464F4-38C1-4E66-8BED-4F7CA2F760AA}"/>
                </a:ext>
              </a:extLst>
            </p:cNvPr>
            <p:cNvSpPr/>
            <p:nvPr/>
          </p:nvSpPr>
          <p:spPr>
            <a:xfrm>
              <a:off x="4847557" y="1110938"/>
              <a:ext cx="1975221" cy="307777"/>
            </a:xfrm>
            <a:prstGeom prst="rect">
              <a:avLst/>
            </a:prstGeom>
          </p:spPr>
          <p:txBody>
            <a:bodyPr wrap="non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034348" y="164037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156512" y="1997601"/>
              <a:ext cx="106681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L={a,b,c,d}</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30AD7FB-4BCC-402E-BAFD-6D9C8B1FD222}"/>
                    </a:ext>
                  </a:extLst>
                </p:cNvPr>
                <p:cNvSpPr txBox="1"/>
                <p:nvPr/>
              </p:nvSpPr>
              <p:spPr>
                <a:xfrm>
                  <a:off x="6338510" y="172057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338510" y="1720574"/>
                  <a:ext cx="754664" cy="276999"/>
                </a:xfrm>
                <a:prstGeom prst="rect">
                  <a:avLst/>
                </a:prstGeom>
                <a:blipFill>
                  <a:blip r:embed="rId7"/>
                  <a:stretch>
                    <a:fillRect b="-15217"/>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F06D2281-0590-45EB-9844-D495D8D70EA7}"/>
                </a:ext>
              </a:extLst>
            </p:cNvPr>
            <p:cNvGrpSpPr/>
            <p:nvPr/>
          </p:nvGrpSpPr>
          <p:grpSpPr>
            <a:xfrm>
              <a:off x="219240" y="2741452"/>
              <a:ext cx="6873934" cy="987663"/>
              <a:chOff x="1447835" y="2294348"/>
              <a:chExt cx="6873934" cy="987663"/>
            </a:xfrm>
          </p:grpSpPr>
          <p:sp>
            <p:nvSpPr>
              <p:cNvPr id="21" name="Rectangle 20">
                <a:extLst>
                  <a:ext uri="{FF2B5EF4-FFF2-40B4-BE49-F238E27FC236}">
                    <a16:creationId xmlns:a16="http://schemas.microsoft.com/office/drawing/2014/main" id="{1099D2D2-0587-4974-8B92-33DA239DA0C2}"/>
                  </a:ext>
                </a:extLst>
              </p:cNvPr>
              <p:cNvSpPr/>
              <p:nvPr/>
            </p:nvSpPr>
            <p:spPr>
              <a:xfrm>
                <a:off x="6262943" y="229522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945160" y="2294348"/>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D36A9-499A-450C-A8FA-AB2CDDE90147}"/>
                      </a:ext>
                    </a:extLst>
                  </p:cNvPr>
                  <p:cNvSpPr txBox="1"/>
                  <p:nvPr/>
                </p:nvSpPr>
                <p:spPr>
                  <a:xfrm>
                    <a:off x="7567105" y="3005012"/>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7567105" y="3005012"/>
                    <a:ext cx="754664" cy="276999"/>
                  </a:xfrm>
                  <a:prstGeom prst="rect">
                    <a:avLst/>
                  </a:prstGeom>
                  <a:blipFill>
                    <a:blip r:embed="rId2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50800B-7211-487B-9DF1-7E2903A8F510}"/>
                      </a:ext>
                    </a:extLst>
                  </p:cNvPr>
                  <p:cNvSpPr txBox="1"/>
                  <p:nvPr/>
                </p:nvSpPr>
                <p:spPr>
                  <a:xfrm>
                    <a:off x="6950394" y="2629269"/>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950394" y="2629269"/>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5C236157-35A9-4ED6-9633-3525885C0430}"/>
                  </a:ext>
                </a:extLst>
              </p:cNvPr>
              <p:cNvSpPr txBox="1"/>
              <p:nvPr/>
            </p:nvSpPr>
            <p:spPr>
              <a:xfrm>
                <a:off x="4434951" y="2294348"/>
                <a:ext cx="91463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3891348" y="2666544"/>
                <a:ext cx="74089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5002766" y="2669864"/>
                <a:ext cx="7408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4626651" y="2514494"/>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4821945" y="2514494"/>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E37BAD9-2CAA-4B6B-9EF5-F408837CBE1A}"/>
                      </a:ext>
                    </a:extLst>
                  </p:cNvPr>
                  <p:cNvSpPr txBox="1"/>
                  <p:nvPr/>
                </p:nvSpPr>
                <p:spPr>
                  <a:xfrm>
                    <a:off x="6395666" y="290405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6395666" y="2904054"/>
                    <a:ext cx="754664" cy="276999"/>
                  </a:xfrm>
                  <a:prstGeom prst="rect">
                    <a:avLst/>
                  </a:prstGeom>
                  <a:blipFill>
                    <a:blip r:embed="rId24"/>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B8B56176-1323-4D4E-94BD-45E43A21D751}"/>
                      </a:ext>
                    </a:extLst>
                  </p:cNvPr>
                  <p:cNvSpPr/>
                  <p:nvPr/>
                </p:nvSpPr>
                <p:spPr>
                  <a:xfrm>
                    <a:off x="1447835" y="2659777"/>
                    <a:ext cx="1322608"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1447835" y="2659777"/>
                    <a:ext cx="1322608" cy="261610"/>
                  </a:xfrm>
                  <a:prstGeom prst="rect">
                    <a:avLst/>
                  </a:prstGeom>
                  <a:blipFill>
                    <a:blip r:embed="rId2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5683735-E557-43DC-85E1-3884CFCB7B36}"/>
                    </a:ext>
                  </a:extLst>
                </p:cNvPr>
                <p:cNvSpPr/>
                <p:nvPr/>
              </p:nvSpPr>
              <p:spPr>
                <a:xfrm>
                  <a:off x="330507" y="2004756"/>
                  <a:ext cx="1322606" cy="261610"/>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Area=</a:t>
                  </a:r>
                  <a14:m>
                    <m:oMath xmlns:m="http://schemas.openxmlformats.org/officeDocument/2006/math">
                      <m:r>
                        <a:rPr lang="en-US" sz="1100" i="1" dirty="0">
                          <a:latin typeface="Cambria Math" panose="02040503050406030204" pitchFamily="18" charset="0"/>
                        </a:rPr>
                        <m:t>𝛴</m:t>
                      </m:r>
                      <m:r>
                        <a:rPr lang="en-US" sz="1100" i="1" dirty="0">
                          <a:latin typeface="Cambria Math" panose="02040503050406030204" pitchFamily="18" charset="0"/>
                        </a:rPr>
                        <m:t>𝐿</m:t>
                      </m:r>
                    </m:oMath>
                  </a14:m>
                  <a:endParaRPr lang="en-US" sz="1100" dirty="0">
                    <a:latin typeface="Times New Roman" panose="02020603050405020304" pitchFamily="18" charset="0"/>
                    <a:cs typeface="Times New Roman" panose="02020603050405020304" pitchFamily="18" charset="0"/>
                  </a:endParaRPr>
                </a:p>
              </p:txBody>
            </p:sp>
          </mc:Choice>
          <mc:Fallback xmlns="">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330507" y="2004756"/>
                  <a:ext cx="1322606" cy="261610"/>
                </a:xfrm>
                <a:prstGeom prst="rect">
                  <a:avLst/>
                </a:prstGeom>
                <a:blipFill>
                  <a:blip r:embed="rId26"/>
                  <a:stretch>
                    <a:fillRect b="-16279"/>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26E7EDD-F8CA-464B-B9AB-AF7627E17834}"/>
                </a:ext>
              </a:extLst>
            </p:cNvPr>
            <p:cNvGrpSpPr/>
            <p:nvPr/>
          </p:nvGrpSpPr>
          <p:grpSpPr>
            <a:xfrm>
              <a:off x="210712" y="3812066"/>
              <a:ext cx="6882462" cy="1108258"/>
              <a:chOff x="1439307" y="3385510"/>
              <a:chExt cx="6882462" cy="110825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5E8B86-3B21-4761-B905-420507598493}"/>
                      </a:ext>
                    </a:extLst>
                  </p:cNvPr>
                  <p:cNvSpPr txBox="1"/>
                  <p:nvPr/>
                </p:nvSpPr>
                <p:spPr>
                  <a:xfrm>
                    <a:off x="6261218" y="3735572"/>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6261218" y="3735572"/>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5790EEF-4304-4A92-A5C5-AA03B0A958D8}"/>
                      </a:ext>
                    </a:extLst>
                  </p:cNvPr>
                  <p:cNvSpPr txBox="1"/>
                  <p:nvPr/>
                </p:nvSpPr>
                <p:spPr>
                  <a:xfrm>
                    <a:off x="6262941" y="4144454"/>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6262941" y="4144454"/>
                    <a:ext cx="734502" cy="276999"/>
                  </a:xfrm>
                  <a:prstGeom prst="rect">
                    <a:avLst/>
                  </a:prstGeom>
                  <a:blipFill>
                    <a:blip r:embed="rId28"/>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EED7AD-8A60-4B27-AA77-EDA038705ACE}"/>
                      </a:ext>
                    </a:extLst>
                  </p:cNvPr>
                  <p:cNvSpPr txBox="1"/>
                  <p:nvPr/>
                </p:nvSpPr>
                <p:spPr>
                  <a:xfrm>
                    <a:off x="6950394" y="3841026"/>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950394" y="3841026"/>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6262943" y="3505908"/>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945160" y="350610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6262943" y="4072138"/>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3B41EF-6984-48B1-93C0-8C99AB1530D2}"/>
                      </a:ext>
                    </a:extLst>
                  </p:cNvPr>
                  <p:cNvSpPr txBox="1"/>
                  <p:nvPr/>
                </p:nvSpPr>
                <p:spPr>
                  <a:xfrm>
                    <a:off x="7567105" y="4216769"/>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7567105" y="4216769"/>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A38B7DF0-8769-4BD4-890D-D168E6A7F571}"/>
                  </a:ext>
                </a:extLst>
              </p:cNvPr>
              <p:cNvGrpSpPr/>
              <p:nvPr/>
            </p:nvGrpSpPr>
            <p:grpSpPr>
              <a:xfrm>
                <a:off x="3771958" y="3385510"/>
                <a:ext cx="2028954" cy="1049841"/>
                <a:chOff x="3771958" y="3506105"/>
                <a:chExt cx="2028954" cy="1049841"/>
              </a:xfrm>
            </p:grpSpPr>
            <p:sp>
              <p:nvSpPr>
                <p:cNvPr id="43" name="TextBox 42">
                  <a:extLst>
                    <a:ext uri="{FF2B5EF4-FFF2-40B4-BE49-F238E27FC236}">
                      <a16:creationId xmlns:a16="http://schemas.microsoft.com/office/drawing/2014/main" id="{8E39DE0D-2B4A-4B65-A887-1F855E12EB7B}"/>
                    </a:ext>
                  </a:extLst>
                </p:cNvPr>
                <p:cNvSpPr txBox="1"/>
                <p:nvPr/>
              </p:nvSpPr>
              <p:spPr>
                <a:xfrm>
                  <a:off x="4434951" y="3506105"/>
                  <a:ext cx="9487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4086468" y="3878302"/>
                  <a:ext cx="8282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5002766" y="3881622"/>
                  <a:ext cx="79814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3771958" y="4278947"/>
                  <a:ext cx="83571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4311675" y="4278947"/>
                  <a:ext cx="90147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4060005" y="4083037"/>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4255298" y="4083037"/>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4626651" y="3726252"/>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821945" y="3726252"/>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6B874D2-9857-470F-BC70-50709BAD3A38}"/>
                      </a:ext>
                    </a:extLst>
                  </p:cNvPr>
                  <p:cNvSpPr/>
                  <p:nvPr/>
                </p:nvSpPr>
                <p:spPr>
                  <a:xfrm>
                    <a:off x="1439307" y="4166046"/>
                    <a:ext cx="1762022"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1439307" y="4166046"/>
                    <a:ext cx="1762022" cy="261610"/>
                  </a:xfrm>
                  <a:prstGeom prst="rect">
                    <a:avLst/>
                  </a:prstGeom>
                  <a:blipFill>
                    <a:blip r:embed="rId30"/>
                    <a:stretch>
                      <a:fillRect/>
                    </a:stretch>
                  </a:blipFill>
                </p:spPr>
                <p:txBody>
                  <a:bodyPr/>
                  <a:lstStyle/>
                  <a:p>
                    <a:r>
                      <a:rPr lang="en-US">
                        <a:noFill/>
                      </a:rPr>
                      <a:t> </a:t>
                    </a:r>
                  </a:p>
                </p:txBody>
              </p:sp>
            </mc:Fallback>
          </mc:AlternateContent>
        </p:grpSp>
        <p:grpSp>
          <p:nvGrpSpPr>
            <p:cNvPr id="95" name="Group 94">
              <a:extLst>
                <a:ext uri="{FF2B5EF4-FFF2-40B4-BE49-F238E27FC236}">
                  <a16:creationId xmlns:a16="http://schemas.microsoft.com/office/drawing/2014/main" id="{6036396D-9470-466A-948F-839F432F265D}"/>
                </a:ext>
              </a:extLst>
            </p:cNvPr>
            <p:cNvGrpSpPr/>
            <p:nvPr/>
          </p:nvGrpSpPr>
          <p:grpSpPr>
            <a:xfrm>
              <a:off x="210712" y="5049569"/>
              <a:ext cx="6882462" cy="1096597"/>
              <a:chOff x="1439307" y="4766853"/>
              <a:chExt cx="6882462" cy="1096597"/>
            </a:xfrm>
          </p:grpSpPr>
          <p:sp>
            <p:nvSpPr>
              <p:cNvPr id="23" name="Rectangle 22">
                <a:extLst>
                  <a:ext uri="{FF2B5EF4-FFF2-40B4-BE49-F238E27FC236}">
                    <a16:creationId xmlns:a16="http://schemas.microsoft.com/office/drawing/2014/main" id="{E4CB19AF-46DD-4561-86A1-4C3D62B8492C}"/>
                  </a:ext>
                </a:extLst>
              </p:cNvPr>
              <p:cNvSpPr/>
              <p:nvPr/>
            </p:nvSpPr>
            <p:spPr>
              <a:xfrm>
                <a:off x="6262943" y="487578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945160" y="4875787"/>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6262943" y="5441820"/>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4E37A5-F2EF-4AF9-AFE6-21CD36239055}"/>
                      </a:ext>
                    </a:extLst>
                  </p:cNvPr>
                  <p:cNvSpPr txBox="1"/>
                  <p:nvPr/>
                </p:nvSpPr>
                <p:spPr>
                  <a:xfrm>
                    <a:off x="6261218" y="5105254"/>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6261218" y="5105254"/>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B30E56-3453-423F-ABA2-3EC2339CC580}"/>
                      </a:ext>
                    </a:extLst>
                  </p:cNvPr>
                  <p:cNvSpPr txBox="1"/>
                  <p:nvPr/>
                </p:nvSpPr>
                <p:spPr>
                  <a:xfrm>
                    <a:off x="6262941" y="5514136"/>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6262941" y="5514136"/>
                    <a:ext cx="734502" cy="276999"/>
                  </a:xfrm>
                  <a:prstGeom prst="rect">
                    <a:avLst/>
                  </a:prstGeom>
                  <a:blipFill>
                    <a:blip r:embed="rId28"/>
                    <a:stretch>
                      <a:fillRect t="-2222" b="-17778"/>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945161" y="5274930"/>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CB1617-5445-4940-AB26-29FC50806AAE}"/>
                      </a:ext>
                    </a:extLst>
                  </p:cNvPr>
                  <p:cNvSpPr txBox="1"/>
                  <p:nvPr/>
                </p:nvSpPr>
                <p:spPr>
                  <a:xfrm>
                    <a:off x="6883720" y="5526744"/>
                    <a:ext cx="80669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883720" y="5526744"/>
                    <a:ext cx="806699" cy="276999"/>
                  </a:xfrm>
                  <a:prstGeom prst="rect">
                    <a:avLst/>
                  </a:prstGeom>
                  <a:blipFill>
                    <a:blip r:embed="rId31"/>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AC0D4F-8161-4D2C-B58D-5F0831CED7AD}"/>
                      </a:ext>
                    </a:extLst>
                  </p:cNvPr>
                  <p:cNvSpPr txBox="1"/>
                  <p:nvPr/>
                </p:nvSpPr>
                <p:spPr>
                  <a:xfrm>
                    <a:off x="6891999" y="4943935"/>
                    <a:ext cx="7727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Times New Roman" panose="02020603050405020304" pitchFamily="18" charset="0"/>
                        <a:cs typeface="Times New Roman" panose="02020603050405020304" pitchFamily="18" charset="0"/>
                      </a:rPr>
                      <a:t>N’</a:t>
                    </a:r>
                  </a:p>
                </p:txBody>
              </p:sp>
            </mc:Choice>
            <mc:Fallback xmlns="">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891999" y="4943935"/>
                    <a:ext cx="772789" cy="276999"/>
                  </a:xfrm>
                  <a:prstGeom prst="rect">
                    <a:avLst/>
                  </a:prstGeom>
                  <a:blipFill>
                    <a:blip r:embed="rId32"/>
                    <a:stretch>
                      <a:fillRect l="-79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9339E7-EDAC-4350-9F5E-AF90FBF11238}"/>
                      </a:ext>
                    </a:extLst>
                  </p:cNvPr>
                  <p:cNvSpPr txBox="1"/>
                  <p:nvPr/>
                </p:nvSpPr>
                <p:spPr>
                  <a:xfrm>
                    <a:off x="7567105" y="5586451"/>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7567105" y="5586451"/>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EB47E97C-6B84-4D98-BCA0-2768ABE3E3D6}"/>
                  </a:ext>
                </a:extLst>
              </p:cNvPr>
              <p:cNvGrpSpPr/>
              <p:nvPr/>
            </p:nvGrpSpPr>
            <p:grpSpPr>
              <a:xfrm>
                <a:off x="3576961" y="4766853"/>
                <a:ext cx="2492910" cy="1074371"/>
                <a:chOff x="1463334" y="4562921"/>
                <a:chExt cx="2784438" cy="1301697"/>
              </a:xfrm>
            </p:grpSpPr>
            <p:sp>
              <p:nvSpPr>
                <p:cNvPr id="58" name="TextBox 57">
                  <a:extLst>
                    <a:ext uri="{FF2B5EF4-FFF2-40B4-BE49-F238E27FC236}">
                      <a16:creationId xmlns:a16="http://schemas.microsoft.com/office/drawing/2014/main" id="{ACC9D107-3ED9-41D0-B027-2E595173B916}"/>
                    </a:ext>
                  </a:extLst>
                </p:cNvPr>
                <p:cNvSpPr txBox="1"/>
                <p:nvPr/>
              </p:nvSpPr>
              <p:spPr>
                <a:xfrm>
                  <a:off x="2421660" y="4562921"/>
                  <a:ext cx="1135899"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1940620" y="5013870"/>
                  <a:ext cx="974704"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3055879" y="5017892"/>
                  <a:ext cx="88268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1463334" y="5499286"/>
                  <a:ext cx="857365"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2135241" y="5499287"/>
                  <a:ext cx="931416"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2823758" y="5526857"/>
                  <a:ext cx="85033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3445671" y="5529009"/>
                  <a:ext cx="802101"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3089633" y="5291685"/>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3307765" y="5291685"/>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2002866" y="5261926"/>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2220998" y="5261926"/>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2635778" y="4829648"/>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2853910" y="4829648"/>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13DA47D-3226-47C2-8294-EBC70C9E62D8}"/>
                      </a:ext>
                    </a:extLst>
                  </p:cNvPr>
                  <p:cNvSpPr/>
                  <p:nvPr/>
                </p:nvSpPr>
                <p:spPr>
                  <a:xfrm>
                    <a:off x="1439307" y="5539068"/>
                    <a:ext cx="221646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1439307" y="5539068"/>
                    <a:ext cx="2216460" cy="261610"/>
                  </a:xfrm>
                  <a:prstGeom prst="rect">
                    <a:avLst/>
                  </a:prstGeom>
                  <a:blipFill>
                    <a:blip r:embed="rId33"/>
                    <a:stretch>
                      <a:fillRect/>
                    </a:stretch>
                  </a:blipFill>
                </p:spPr>
                <p:txBody>
                  <a:bodyPr/>
                  <a:lstStyle/>
                  <a:p>
                    <a:r>
                      <a:rPr lang="en-US">
                        <a:noFill/>
                      </a:rPr>
                      <a:t> </a:t>
                    </a:r>
                  </a:p>
                </p:txBody>
              </p:sp>
            </mc:Fallback>
          </mc:AlternateContent>
        </p:grpSp>
        <p:grpSp>
          <p:nvGrpSpPr>
            <p:cNvPr id="96" name="Group 95">
              <a:extLst>
                <a:ext uri="{FF2B5EF4-FFF2-40B4-BE49-F238E27FC236}">
                  <a16:creationId xmlns:a16="http://schemas.microsoft.com/office/drawing/2014/main" id="{07DF615B-B360-4484-BBF1-9A0488B022FE}"/>
                </a:ext>
              </a:extLst>
            </p:cNvPr>
            <p:cNvGrpSpPr/>
            <p:nvPr/>
          </p:nvGrpSpPr>
          <p:grpSpPr>
            <a:xfrm>
              <a:off x="251040" y="1064176"/>
              <a:ext cx="11444016" cy="5295897"/>
              <a:chOff x="1479635" y="746273"/>
              <a:chExt cx="11444016" cy="5282975"/>
            </a:xfrm>
          </p:grpSpPr>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6042470"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3582037" y="754135"/>
                <a:ext cx="0" cy="52672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81611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1479635"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39A6D37-E278-4872-910D-0D66CC541852}"/>
                  </a:ext>
                </a:extLst>
              </p:cNvPr>
              <p:cNvCxnSpPr>
                <a:cxnSpLocks/>
              </p:cNvCxnSpPr>
              <p:nvPr/>
            </p:nvCxnSpPr>
            <p:spPr>
              <a:xfrm flipV="1">
                <a:off x="1107580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AA3C42D-1593-4534-AAB8-E81104BDE98B}"/>
                  </a:ext>
                </a:extLst>
              </p:cNvPr>
              <p:cNvCxnSpPr>
                <a:cxnSpLocks/>
              </p:cNvCxnSpPr>
              <p:nvPr/>
            </p:nvCxnSpPr>
            <p:spPr>
              <a:xfrm flipV="1">
                <a:off x="129236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5B2D447B-86D5-4574-8E24-FC935837477D}"/>
                </a:ext>
              </a:extLst>
            </p:cNvPr>
            <p:cNvSpPr/>
            <p:nvPr/>
          </p:nvSpPr>
          <p:spPr>
            <a:xfrm>
              <a:off x="298638" y="1081203"/>
              <a:ext cx="1762022" cy="307777"/>
            </a:xfrm>
            <a:prstGeom prst="rect">
              <a:avLst/>
            </a:prstGeom>
          </p:spPr>
          <p:txBody>
            <a:bodyPr wrap="squar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259853" y="1064176"/>
              <a:ext cx="11409233"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73A755B-44C3-4828-A3D5-7F4DFB3A9015}"/>
                </a:ext>
              </a:extLst>
            </p:cNvPr>
            <p:cNvPicPr>
              <a:picLocks noChangeAspect="1"/>
            </p:cNvPicPr>
            <p:nvPr/>
          </p:nvPicPr>
          <p:blipFill rotWithShape="1">
            <a:blip r:embed="rId34"/>
            <a:srcRect l="9376" t="35078" r="16249" b="17442"/>
            <a:stretch/>
          </p:blipFill>
          <p:spPr>
            <a:xfrm rot="5400000">
              <a:off x="8602195" y="3370729"/>
              <a:ext cx="4314826" cy="1269067"/>
            </a:xfrm>
            <a:prstGeom prst="rect">
              <a:avLst/>
            </a:prstGeom>
          </p:spPr>
        </p:pic>
        <p:sp>
          <p:nvSpPr>
            <p:cNvPr id="107" name="Rectangle 106">
              <a:extLst>
                <a:ext uri="{FF2B5EF4-FFF2-40B4-BE49-F238E27FC236}">
                  <a16:creationId xmlns:a16="http://schemas.microsoft.com/office/drawing/2014/main" id="{522EC374-E79F-4B3F-92B8-7DDF9B767D0C}"/>
                </a:ext>
              </a:extLst>
            </p:cNvPr>
            <p:cNvSpPr/>
            <p:nvPr/>
          </p:nvSpPr>
          <p:spPr>
            <a:xfrm>
              <a:off x="10116698" y="1111363"/>
              <a:ext cx="1321196"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Generalization</a:t>
              </a:r>
              <a:endParaRPr lang="en-US" sz="1400" b="1" dirty="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46607D90-6B6D-454A-89C7-3A94D290CB27}"/>
              </a:ext>
            </a:extLst>
          </p:cNvPr>
          <p:cNvSpPr txBox="1"/>
          <p:nvPr/>
        </p:nvSpPr>
        <p:spPr>
          <a:xfrm>
            <a:off x="362824" y="780176"/>
            <a:ext cx="8999552" cy="416011"/>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charset="0"/>
                <a:ea typeface="Calibri" panose="020F0502020204030204" pitchFamily="34" charset="0"/>
                <a:cs typeface="Comfortaa" panose="020B0604020202020204" charset="0"/>
              </a:rPr>
              <a:t>Equivalence between requirements and the geometric operations</a:t>
            </a:r>
          </a:p>
        </p:txBody>
      </p:sp>
      <p:sp>
        <p:nvSpPr>
          <p:cNvPr id="5" name="Title 2">
            <a:extLst>
              <a:ext uri="{FF2B5EF4-FFF2-40B4-BE49-F238E27FC236}">
                <a16:creationId xmlns:a16="http://schemas.microsoft.com/office/drawing/2014/main" id="{FA17EE28-475F-4D41-B038-BFE7CD036847}"/>
              </a:ext>
            </a:extLst>
          </p:cNvPr>
          <p:cNvSpPr txBox="1">
            <a:spLocks/>
          </p:cNvSpPr>
          <p:nvPr/>
        </p:nvSpPr>
        <p:spPr>
          <a:xfrm>
            <a:off x="1728132" y="112525"/>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2</a:t>
            </a:r>
          </a:p>
        </p:txBody>
      </p:sp>
    </p:spTree>
    <p:extLst>
      <p:ext uri="{BB962C8B-B14F-4D97-AF65-F5344CB8AC3E}">
        <p14:creationId xmlns:p14="http://schemas.microsoft.com/office/powerpoint/2010/main" val="314578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1434</TotalTime>
  <Words>2127</Words>
  <Application>Microsoft Office PowerPoint</Application>
  <PresentationFormat>Widescreen</PresentationFormat>
  <Paragraphs>797</Paragraphs>
  <Slides>23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Hypotheses</vt:lpstr>
      <vt:lpstr>Formulation: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230</cp:revision>
  <dcterms:created xsi:type="dcterms:W3CDTF">2020-08-18T18:16:54Z</dcterms:created>
  <dcterms:modified xsi:type="dcterms:W3CDTF">2020-09-29T19:44:38Z</dcterms:modified>
</cp:coreProperties>
</file>